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handoutMasterIdLst>
    <p:handoutMasterId r:id="rId46"/>
  </p:handoutMasterIdLst>
  <p:sldIdLst>
    <p:sldId id="256" r:id="rId2"/>
    <p:sldId id="260" r:id="rId3"/>
    <p:sldId id="261" r:id="rId4"/>
    <p:sldId id="266" r:id="rId5"/>
    <p:sldId id="286" r:id="rId6"/>
    <p:sldId id="267" r:id="rId7"/>
    <p:sldId id="262" r:id="rId8"/>
    <p:sldId id="273" r:id="rId9"/>
    <p:sldId id="272" r:id="rId10"/>
    <p:sldId id="292" r:id="rId11"/>
    <p:sldId id="293" r:id="rId12"/>
    <p:sldId id="270" r:id="rId13"/>
    <p:sldId id="271" r:id="rId14"/>
    <p:sldId id="263" r:id="rId15"/>
    <p:sldId id="257" r:id="rId16"/>
    <p:sldId id="268" r:id="rId17"/>
    <p:sldId id="290" r:id="rId18"/>
    <p:sldId id="283" r:id="rId19"/>
    <p:sldId id="298" r:id="rId20"/>
    <p:sldId id="291" r:id="rId21"/>
    <p:sldId id="269" r:id="rId22"/>
    <p:sldId id="264" r:id="rId23"/>
    <p:sldId id="265" r:id="rId24"/>
    <p:sldId id="287" r:id="rId25"/>
    <p:sldId id="288" r:id="rId26"/>
    <p:sldId id="305" r:id="rId27"/>
    <p:sldId id="275" r:id="rId28"/>
    <p:sldId id="278" r:id="rId29"/>
    <p:sldId id="280" r:id="rId30"/>
    <p:sldId id="282" r:id="rId31"/>
    <p:sldId id="281" r:id="rId32"/>
    <p:sldId id="295" r:id="rId33"/>
    <p:sldId id="279" r:id="rId34"/>
    <p:sldId id="301" r:id="rId35"/>
    <p:sldId id="302" r:id="rId36"/>
    <p:sldId id="304" r:id="rId37"/>
    <p:sldId id="258" r:id="rId38"/>
    <p:sldId id="297" r:id="rId39"/>
    <p:sldId id="277" r:id="rId40"/>
    <p:sldId id="294" r:id="rId41"/>
    <p:sldId id="296" r:id="rId42"/>
    <p:sldId id="300" r:id="rId43"/>
    <p:sldId id="303"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0" autoAdjust="0"/>
    <p:restoredTop sz="94660"/>
  </p:normalViewPr>
  <p:slideViewPr>
    <p:cSldViewPr snapToGrid="0" snapToObjects="1">
      <p:cViewPr varScale="1">
        <p:scale>
          <a:sx n="85" d="100"/>
          <a:sy n="85" d="100"/>
        </p:scale>
        <p:origin x="-848" y="-104"/>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7648"/>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5AD0F5-5E42-3848-B7DA-F9AC17AD7087}" type="datetimeFigureOut">
              <a:rPr lang="en-US" smtClean="0"/>
              <a:t>12/18/13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E69309-9D12-4841-A01E-D2F9B08FADCF}" type="slidenum">
              <a:rPr lang="en-US" smtClean="0"/>
              <a:t>‹#›</a:t>
            </a:fld>
            <a:endParaRPr lang="en-US"/>
          </a:p>
        </p:txBody>
      </p:sp>
    </p:spTree>
    <p:extLst>
      <p:ext uri="{BB962C8B-B14F-4D97-AF65-F5344CB8AC3E}">
        <p14:creationId xmlns:p14="http://schemas.microsoft.com/office/powerpoint/2010/main" val="3246911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84895-E0EB-504B-BDD8-39AD1DE13E85}" type="datetimeFigureOut">
              <a:rPr lang="en-US" smtClean="0"/>
              <a:t>12/18/13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28B568-3DF7-424E-8679-FA64481C9D37}" type="slidenum">
              <a:rPr lang="en-US" smtClean="0"/>
              <a:t>‹#›</a:t>
            </a:fld>
            <a:endParaRPr lang="en-US"/>
          </a:p>
        </p:txBody>
      </p:sp>
    </p:spTree>
    <p:extLst>
      <p:ext uri="{BB962C8B-B14F-4D97-AF65-F5344CB8AC3E}">
        <p14:creationId xmlns:p14="http://schemas.microsoft.com/office/powerpoint/2010/main" val="9638787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Lance survey asked administrators to rank what roles they thought</a:t>
            </a:r>
            <a:r>
              <a:rPr lang="en-US" baseline="0" dirty="0" smtClean="0"/>
              <a:t> their librarian played in their schools. </a:t>
            </a:r>
            <a:endParaRPr lang="en-US" dirty="0"/>
          </a:p>
        </p:txBody>
      </p:sp>
      <p:sp>
        <p:nvSpPr>
          <p:cNvPr id="4" name="Slide Number Placeholder 3"/>
          <p:cNvSpPr>
            <a:spLocks noGrp="1"/>
          </p:cNvSpPr>
          <p:nvPr>
            <p:ph type="sldNum" sz="quarter" idx="10"/>
          </p:nvPr>
        </p:nvSpPr>
        <p:spPr/>
        <p:txBody>
          <a:bodyPr/>
          <a:lstStyle/>
          <a:p>
            <a:fld id="{1F28B568-3DF7-424E-8679-FA64481C9D37}" type="slidenum">
              <a:rPr lang="en-US" smtClean="0"/>
              <a:t>2</a:t>
            </a:fld>
            <a:endParaRPr lang="en-US"/>
          </a:p>
        </p:txBody>
      </p:sp>
    </p:spTree>
    <p:extLst>
      <p:ext uri="{BB962C8B-B14F-4D97-AF65-F5344CB8AC3E}">
        <p14:creationId xmlns:p14="http://schemas.microsoft.com/office/powerpoint/2010/main" val="3598346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Authority,</a:t>
            </a:r>
            <a:r>
              <a:rPr lang="en-US" baseline="0" dirty="0" smtClean="0"/>
              <a:t> scope, accuracy, timeliness, relevancy, potential use, style, format, recommendations, diverse point of view, bias</a:t>
            </a:r>
            <a:endParaRPr lang="en-US" dirty="0"/>
          </a:p>
        </p:txBody>
      </p:sp>
      <p:sp>
        <p:nvSpPr>
          <p:cNvPr id="4" name="Slide Number Placeholder 3"/>
          <p:cNvSpPr>
            <a:spLocks noGrp="1"/>
          </p:cNvSpPr>
          <p:nvPr>
            <p:ph type="sldNum" sz="quarter" idx="10"/>
          </p:nvPr>
        </p:nvSpPr>
        <p:spPr/>
        <p:txBody>
          <a:bodyPr/>
          <a:lstStyle/>
          <a:p>
            <a:fld id="{1F28B568-3DF7-424E-8679-FA64481C9D37}" type="slidenum">
              <a:rPr lang="en-US" smtClean="0"/>
              <a:t>7</a:t>
            </a:fld>
            <a:endParaRPr lang="en-US"/>
          </a:p>
        </p:txBody>
      </p:sp>
    </p:spTree>
    <p:extLst>
      <p:ext uri="{BB962C8B-B14F-4D97-AF65-F5344CB8AC3E}">
        <p14:creationId xmlns:p14="http://schemas.microsoft.com/office/powerpoint/2010/main" val="455132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www.ala.org</a:t>
            </a:r>
            <a:r>
              <a:rPr lang="en-US" dirty="0" smtClean="0"/>
              <a:t>/</a:t>
            </a:r>
            <a:r>
              <a:rPr lang="en-US" dirty="0" err="1" smtClean="0"/>
              <a:t>aasl</a:t>
            </a:r>
            <a:r>
              <a:rPr lang="en-US" dirty="0" smtClean="0"/>
              <a:t>/</a:t>
            </a:r>
            <a:r>
              <a:rPr lang="en-US" dirty="0" err="1" smtClean="0"/>
              <a:t>guidelinesandstandards</a:t>
            </a:r>
            <a:r>
              <a:rPr lang="en-US" dirty="0" smtClean="0"/>
              <a:t>/</a:t>
            </a:r>
            <a:r>
              <a:rPr lang="en-US" dirty="0" err="1" smtClean="0"/>
              <a:t>commoncorecrosswalk</a:t>
            </a:r>
            <a:endParaRPr lang="en-US" dirty="0"/>
          </a:p>
        </p:txBody>
      </p:sp>
      <p:sp>
        <p:nvSpPr>
          <p:cNvPr id="4" name="Slide Number Placeholder 3"/>
          <p:cNvSpPr>
            <a:spLocks noGrp="1"/>
          </p:cNvSpPr>
          <p:nvPr>
            <p:ph type="sldNum" sz="quarter" idx="10"/>
          </p:nvPr>
        </p:nvSpPr>
        <p:spPr/>
        <p:txBody>
          <a:bodyPr/>
          <a:lstStyle/>
          <a:p>
            <a:fld id="{1F28B568-3DF7-424E-8679-FA64481C9D37}" type="slidenum">
              <a:rPr lang="en-US" smtClean="0"/>
              <a:t>10</a:t>
            </a:fld>
            <a:endParaRPr lang="en-US"/>
          </a:p>
        </p:txBody>
      </p:sp>
    </p:spTree>
    <p:extLst>
      <p:ext uri="{BB962C8B-B14F-4D97-AF65-F5344CB8AC3E}">
        <p14:creationId xmlns:p14="http://schemas.microsoft.com/office/powerpoint/2010/main" val="2735276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 Regular meetings between the administrator and the librarian.</a:t>
            </a:r>
            <a:endParaRPr lang="en-US" dirty="0"/>
          </a:p>
        </p:txBody>
      </p:sp>
      <p:sp>
        <p:nvSpPr>
          <p:cNvPr id="4" name="Slide Number Placeholder 3"/>
          <p:cNvSpPr>
            <a:spLocks noGrp="1"/>
          </p:cNvSpPr>
          <p:nvPr>
            <p:ph type="sldNum" sz="quarter" idx="10"/>
          </p:nvPr>
        </p:nvSpPr>
        <p:spPr/>
        <p:txBody>
          <a:bodyPr/>
          <a:lstStyle/>
          <a:p>
            <a:fld id="{1F28B568-3DF7-424E-8679-FA64481C9D37}" type="slidenum">
              <a:rPr lang="en-US" smtClean="0"/>
              <a:t>25</a:t>
            </a:fld>
            <a:endParaRPr lang="en-US"/>
          </a:p>
        </p:txBody>
      </p:sp>
    </p:spTree>
    <p:extLst>
      <p:ext uri="{BB962C8B-B14F-4D97-AF65-F5344CB8AC3E}">
        <p14:creationId xmlns:p14="http://schemas.microsoft.com/office/powerpoint/2010/main" val="1561098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MAC Version</a:t>
            </a:r>
            <a:endParaRPr lang="en-US" dirty="0"/>
          </a:p>
        </p:txBody>
      </p:sp>
      <p:sp>
        <p:nvSpPr>
          <p:cNvPr id="4" name="Slide Number Placeholder 3"/>
          <p:cNvSpPr>
            <a:spLocks noGrp="1"/>
          </p:cNvSpPr>
          <p:nvPr>
            <p:ph type="sldNum" sz="quarter" idx="10"/>
          </p:nvPr>
        </p:nvSpPr>
        <p:spPr/>
        <p:txBody>
          <a:bodyPr/>
          <a:lstStyle/>
          <a:p>
            <a:fld id="{1F28B568-3DF7-424E-8679-FA64481C9D37}" type="slidenum">
              <a:rPr lang="en-US" smtClean="0"/>
              <a:t>36</a:t>
            </a:fld>
            <a:endParaRPr lang="en-US"/>
          </a:p>
        </p:txBody>
      </p:sp>
    </p:spTree>
    <p:extLst>
      <p:ext uri="{BB962C8B-B14F-4D97-AF65-F5344CB8AC3E}">
        <p14:creationId xmlns:p14="http://schemas.microsoft.com/office/powerpoint/2010/main" val="1166541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12/18/13</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12/18/13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12/18/13</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12/18/13</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12/18/13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12/18/13</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12/18/13</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12/18/13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12/18/13</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12/18/13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12/18/13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12/18/13</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hyperlink" Target="http://youtu.be/3XRFWHGUP-M" TargetMode="External"/><Relationship Id="rId4" Type="http://schemas.openxmlformats.org/officeDocument/2006/relationships/image" Target="../media/image5.png"/><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la.org/aasl/standards-guidelines/crosswalk" TargetMode="External"/><Relationship Id="rId3" Type="http://schemas.openxmlformats.org/officeDocument/2006/relationships/hyperlink" Target="http://www.care2.com/causes/want-better-reading-scores-hire-a-full-time%20librarian.html"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lideshare.net/KeithCL/whats-in-it-for-me-how-" TargetMode="External"/><Relationship Id="rId3" Type="http://schemas.openxmlformats.org/officeDocument/2006/relationships/hyperlink" Target="http://www.slj.com/2011/09/industry-news/something-to-shout-about-new-research-shows-that-more-librarians-means-higher-reading-scores/"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publiceducation.issuelab.org/resource/students_at_new_york_life_revitalizing_high_school_libraries_sites_talk" TargetMode="External"/><Relationship Id="rId4" Type="http://schemas.openxmlformats.org/officeDocument/2006/relationships/hyperlink" Target="http://tntel.tnsos.org/TEL-Dept_of_Ed-Legislation-0520-01-03.pdf" TargetMode="External"/><Relationship Id="rId1" Type="http://schemas.openxmlformats.org/officeDocument/2006/relationships/slideLayout" Target="../slideLayouts/slideLayout2.xml"/><Relationship Id="rId2" Type="http://schemas.openxmlformats.org/officeDocument/2006/relationships/hyperlink" Target="http://www.lrs.org/documents/closer_look/CO4_2012_Closer_Look_Report.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How Strong school library media programs benefit principals, teachers, and students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5905978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AASL Common Core Crosswalk</a:t>
            </a:r>
            <a:endParaRPr lang="en-US" dirty="0"/>
          </a:p>
        </p:txBody>
      </p:sp>
      <p:pic>
        <p:nvPicPr>
          <p:cNvPr id="4" name="Content Placeholder 3" descr="Screen shot 2013-12-06 at 3.16.59 PM.png"/>
          <p:cNvPicPr>
            <a:picLocks noGrp="1" noChangeAspect="1"/>
          </p:cNvPicPr>
          <p:nvPr>
            <p:ph sz="quarter" idx="1"/>
          </p:nvPr>
        </p:nvPicPr>
        <p:blipFill>
          <a:blip r:embed="rId3">
            <a:extLst>
              <a:ext uri="{28A0092B-C50C-407E-A947-70E740481C1C}">
                <a14:useLocalDpi xmlns:a14="http://schemas.microsoft.com/office/drawing/2010/main" val="0"/>
              </a:ext>
            </a:extLst>
          </a:blip>
          <a:srcRect l="-36696" r="-36696"/>
          <a:stretch>
            <a:fillRect/>
          </a:stretch>
        </p:blipFill>
        <p:spPr>
          <a:xfrm>
            <a:off x="0" y="1600200"/>
            <a:ext cx="9250930" cy="4887686"/>
          </a:xfrm>
        </p:spPr>
      </p:pic>
      <p:sp>
        <p:nvSpPr>
          <p:cNvPr id="3" name="TextBox 2"/>
          <p:cNvSpPr txBox="1"/>
          <p:nvPr/>
        </p:nvSpPr>
        <p:spPr>
          <a:xfrm>
            <a:off x="3124199" y="6487886"/>
            <a:ext cx="7500258" cy="338554"/>
          </a:xfrm>
          <a:prstGeom prst="rect">
            <a:avLst/>
          </a:prstGeom>
          <a:noFill/>
        </p:spPr>
        <p:txBody>
          <a:bodyPr wrap="square" rtlCol="0">
            <a:spAutoFit/>
          </a:bodyPr>
          <a:lstStyle/>
          <a:p>
            <a:r>
              <a:rPr lang="en-US" sz="1400" dirty="0" smtClean="0"/>
              <a:t>(“AASL </a:t>
            </a:r>
            <a:r>
              <a:rPr lang="en-US" sz="1400" dirty="0"/>
              <a:t>Learning Standards &amp; Common Core State Standards </a:t>
            </a:r>
            <a:r>
              <a:rPr lang="en-US" sz="1400" dirty="0" smtClean="0"/>
              <a:t>Crosswalk,” 2013</a:t>
            </a:r>
            <a:r>
              <a:rPr lang="en-US" sz="1600" dirty="0" smtClean="0"/>
              <a:t>)</a:t>
            </a:r>
            <a:endParaRPr lang="en-US" sz="1600" dirty="0"/>
          </a:p>
        </p:txBody>
      </p:sp>
    </p:spTree>
    <p:extLst>
      <p:ext uri="{BB962C8B-B14F-4D97-AF65-F5344CB8AC3E}">
        <p14:creationId xmlns:p14="http://schemas.microsoft.com/office/powerpoint/2010/main" val="225181768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AASL Common Core Crosswalk</a:t>
            </a:r>
            <a:endParaRPr lang="en-US" dirty="0"/>
          </a:p>
        </p:txBody>
      </p:sp>
      <p:sp>
        <p:nvSpPr>
          <p:cNvPr id="3" name="Content Placeholder 2"/>
          <p:cNvSpPr>
            <a:spLocks noGrp="1"/>
          </p:cNvSpPr>
          <p:nvPr>
            <p:ph sz="quarter" idx="1"/>
          </p:nvPr>
        </p:nvSpPr>
        <p:spPr/>
        <p:txBody>
          <a:bodyPr/>
          <a:lstStyle/>
          <a:p>
            <a:r>
              <a:rPr lang="en-US" dirty="0" smtClean="0">
                <a:solidFill>
                  <a:schemeClr val="bg2"/>
                </a:solidFill>
              </a:rPr>
              <a:t>Sample – Grade 3</a:t>
            </a:r>
          </a:p>
          <a:p>
            <a:pPr marL="0" indent="0">
              <a:buNone/>
            </a:pPr>
            <a:r>
              <a:rPr lang="en-US" sz="1400" dirty="0">
                <a:solidFill>
                  <a:schemeClr val="bg2"/>
                </a:solidFill>
              </a:rPr>
              <a:t> </a:t>
            </a:r>
            <a:r>
              <a:rPr lang="en-US" sz="1400" dirty="0" smtClean="0">
                <a:solidFill>
                  <a:schemeClr val="bg2"/>
                </a:solidFill>
              </a:rPr>
              <a:t>        Common Core State Standard			             AASL Standard</a:t>
            </a:r>
          </a:p>
          <a:p>
            <a:endParaRPr lang="en-US" dirty="0"/>
          </a:p>
        </p:txBody>
      </p:sp>
      <p:pic>
        <p:nvPicPr>
          <p:cNvPr id="4" name="Picture 3" descr="Screen shot 2013-12-06 at 3.19.5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09427"/>
            <a:ext cx="9144000" cy="2117820"/>
          </a:xfrm>
          <a:prstGeom prst="rect">
            <a:avLst/>
          </a:prstGeom>
        </p:spPr>
      </p:pic>
      <p:sp>
        <p:nvSpPr>
          <p:cNvPr id="5" name="TextBox 4"/>
          <p:cNvSpPr txBox="1"/>
          <p:nvPr/>
        </p:nvSpPr>
        <p:spPr>
          <a:xfrm>
            <a:off x="2862943" y="6096000"/>
            <a:ext cx="5903105" cy="492443"/>
          </a:xfrm>
          <a:prstGeom prst="rect">
            <a:avLst/>
          </a:prstGeom>
          <a:noFill/>
        </p:spPr>
        <p:txBody>
          <a:bodyPr wrap="square" rtlCol="0">
            <a:spAutoFit/>
          </a:bodyPr>
          <a:lstStyle/>
          <a:p>
            <a:r>
              <a:rPr lang="en-US" sz="1400" dirty="0"/>
              <a:t>(“AASL Learning Standards &amp; Common Core State Standards Crosswalk,” 2013)</a:t>
            </a:r>
          </a:p>
          <a:p>
            <a:endParaRPr lang="en-US" sz="1200" dirty="0"/>
          </a:p>
        </p:txBody>
      </p:sp>
    </p:spTree>
    <p:extLst>
      <p:ext uri="{BB962C8B-B14F-4D97-AF65-F5344CB8AC3E}">
        <p14:creationId xmlns:p14="http://schemas.microsoft.com/office/powerpoint/2010/main" val="40939228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199"/>
            <a:ext cx="7123113" cy="2669121"/>
          </a:xfrm>
        </p:spPr>
        <p:txBody>
          <a:bodyPr>
            <a:normAutofit fontScale="92500" lnSpcReduction="20000"/>
          </a:bodyPr>
          <a:lstStyle/>
          <a:p>
            <a:r>
              <a:rPr lang="en-US" dirty="0" smtClean="0"/>
              <a:t>“Being a fairly new teacher, I am still learning. Our librarian is one of the first resources I go to for help.”</a:t>
            </a:r>
          </a:p>
          <a:p>
            <a:endParaRPr lang="en-US" dirty="0"/>
          </a:p>
          <a:p>
            <a:r>
              <a:rPr lang="en-US" dirty="0" smtClean="0"/>
              <a:t>“Our librarian was incredibly helpful to me in putting together a research project. I have more confidence as a teacher because of her efforts.”</a:t>
            </a:r>
            <a:endParaRPr lang="en-US" dirty="0"/>
          </a:p>
        </p:txBody>
      </p:sp>
      <p:sp>
        <p:nvSpPr>
          <p:cNvPr id="3" name="Title 2"/>
          <p:cNvSpPr>
            <a:spLocks noGrp="1"/>
          </p:cNvSpPr>
          <p:nvPr>
            <p:ph type="title"/>
          </p:nvPr>
        </p:nvSpPr>
        <p:spPr/>
        <p:txBody>
          <a:bodyPr/>
          <a:lstStyle/>
          <a:p>
            <a:r>
              <a:rPr lang="en-US" dirty="0" smtClean="0"/>
              <a:t>Teacher Quotes</a:t>
            </a:r>
            <a:endParaRPr lang="en-US" dirty="0"/>
          </a:p>
        </p:txBody>
      </p:sp>
      <p:sp>
        <p:nvSpPr>
          <p:cNvPr id="4" name="TextBox 3"/>
          <p:cNvSpPr txBox="1"/>
          <p:nvPr/>
        </p:nvSpPr>
        <p:spPr>
          <a:xfrm>
            <a:off x="6752999" y="6041179"/>
            <a:ext cx="3156857" cy="307777"/>
          </a:xfrm>
          <a:prstGeom prst="rect">
            <a:avLst/>
          </a:prstGeom>
          <a:noFill/>
        </p:spPr>
        <p:txBody>
          <a:bodyPr wrap="square" rtlCol="0">
            <a:spAutoFit/>
          </a:bodyPr>
          <a:lstStyle/>
          <a:p>
            <a:r>
              <a:rPr lang="en-US" sz="1400" dirty="0"/>
              <a:t>(Lance, 2012</a:t>
            </a:r>
            <a:r>
              <a:rPr lang="en-US" sz="1400" dirty="0" smtClean="0"/>
              <a:t>)</a:t>
            </a:r>
            <a:endParaRPr lang="en-US" sz="1400" dirty="0"/>
          </a:p>
        </p:txBody>
      </p:sp>
    </p:spTree>
    <p:extLst>
      <p:ext uri="{BB962C8B-B14F-4D97-AF65-F5344CB8AC3E}">
        <p14:creationId xmlns:p14="http://schemas.microsoft.com/office/powerpoint/2010/main" val="175300311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Value to Teachers of Collaboration with Librarian</a:t>
            </a:r>
            <a:endParaRPr lang="en-US" dirty="0"/>
          </a:p>
        </p:txBody>
      </p:sp>
      <p:sp>
        <p:nvSpPr>
          <p:cNvPr id="3" name="Text Placeholder 2"/>
          <p:cNvSpPr>
            <a:spLocks noGrp="1"/>
          </p:cNvSpPr>
          <p:nvPr>
            <p:ph type="body" idx="2"/>
          </p:nvPr>
        </p:nvSpPr>
        <p:spPr/>
        <p:txBody>
          <a:bodyPr/>
          <a:lstStyle/>
          <a:p>
            <a:r>
              <a:rPr lang="en-US" dirty="0" smtClean="0"/>
              <a:t>More teachers believe they do a </a:t>
            </a:r>
            <a:r>
              <a:rPr lang="en-US" u="sng" dirty="0" smtClean="0"/>
              <a:t>better job </a:t>
            </a:r>
            <a:r>
              <a:rPr lang="en-US" dirty="0" smtClean="0"/>
              <a:t>when </a:t>
            </a:r>
            <a:r>
              <a:rPr lang="en-US" i="1" dirty="0" smtClean="0"/>
              <a:t>collaborating with their librarian </a:t>
            </a:r>
            <a:r>
              <a:rPr lang="en-US" dirty="0" smtClean="0"/>
              <a:t>than when going it alone.</a:t>
            </a:r>
            <a:endParaRPr lang="en-US" dirty="0"/>
          </a:p>
        </p:txBody>
      </p:sp>
      <p:sp>
        <p:nvSpPr>
          <p:cNvPr id="4" name="Content Placeholder 3"/>
          <p:cNvSpPr>
            <a:spLocks noGrp="1"/>
          </p:cNvSpPr>
          <p:nvPr>
            <p:ph sz="quarter" idx="1"/>
          </p:nvPr>
        </p:nvSpPr>
        <p:spPr/>
        <p:txBody>
          <a:bodyPr/>
          <a:lstStyle/>
          <a:p>
            <a:r>
              <a:rPr lang="en-US" dirty="0" smtClean="0"/>
              <a:t>When it comes to teaching their students</a:t>
            </a:r>
          </a:p>
          <a:p>
            <a:pPr marL="0" indent="0">
              <a:buNone/>
            </a:pPr>
            <a:r>
              <a:rPr lang="en-US" dirty="0" smtClean="0"/>
              <a:t>    - Information literacy</a:t>
            </a:r>
          </a:p>
          <a:p>
            <a:pPr marL="0" indent="0">
              <a:buNone/>
            </a:pPr>
            <a:r>
              <a:rPr lang="en-US" dirty="0"/>
              <a:t> </a:t>
            </a:r>
            <a:r>
              <a:rPr lang="en-US" dirty="0" smtClean="0"/>
              <a:t>   - Independent learning</a:t>
            </a:r>
          </a:p>
          <a:p>
            <a:pPr marL="0" indent="0">
              <a:buNone/>
            </a:pPr>
            <a:r>
              <a:rPr lang="en-US" dirty="0"/>
              <a:t> </a:t>
            </a:r>
            <a:r>
              <a:rPr lang="en-US" dirty="0" smtClean="0"/>
              <a:t>   - Social responsibility</a:t>
            </a:r>
            <a:endParaRPr lang="en-US" dirty="0"/>
          </a:p>
        </p:txBody>
      </p:sp>
      <p:sp>
        <p:nvSpPr>
          <p:cNvPr id="5" name="TextBox 4"/>
          <p:cNvSpPr txBox="1"/>
          <p:nvPr/>
        </p:nvSpPr>
        <p:spPr>
          <a:xfrm>
            <a:off x="6923076" y="6096000"/>
            <a:ext cx="1451616" cy="369332"/>
          </a:xfrm>
          <a:prstGeom prst="rect">
            <a:avLst/>
          </a:prstGeom>
          <a:noFill/>
        </p:spPr>
        <p:txBody>
          <a:bodyPr wrap="none" rtlCol="0">
            <a:spAutoFit/>
          </a:bodyPr>
          <a:lstStyle/>
          <a:p>
            <a:r>
              <a:rPr lang="en-US" dirty="0" smtClean="0"/>
              <a:t>(Lance, 2012)</a:t>
            </a:r>
            <a:endParaRPr lang="en-US" dirty="0"/>
          </a:p>
        </p:txBody>
      </p:sp>
    </p:spTree>
    <p:extLst>
      <p:ext uri="{BB962C8B-B14F-4D97-AF65-F5344CB8AC3E}">
        <p14:creationId xmlns:p14="http://schemas.microsoft.com/office/powerpoint/2010/main" val="15230235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 with teachers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Provides an authentic learning experience for students</a:t>
            </a:r>
          </a:p>
          <a:p>
            <a:r>
              <a:rPr lang="en-US" dirty="0" smtClean="0"/>
              <a:t>Library skills are taught in the context of content-area instruction and classroom learning.</a:t>
            </a:r>
          </a:p>
          <a:p>
            <a:r>
              <a:rPr lang="en-US" dirty="0" smtClean="0"/>
              <a:t>Teachers and librarians work closely together to plan lessons.</a:t>
            </a:r>
          </a:p>
          <a:p>
            <a:r>
              <a:rPr lang="en-US" dirty="0" smtClean="0"/>
              <a:t>Librarians find and provide the best materials for teachers to support what is being taught in their classrooms.</a:t>
            </a:r>
          </a:p>
          <a:p>
            <a:r>
              <a:rPr lang="en-US" dirty="0" smtClean="0"/>
              <a:t>The Common Core emphasizes research!!!</a:t>
            </a:r>
            <a:endParaRPr lang="en-US" dirty="0"/>
          </a:p>
        </p:txBody>
      </p:sp>
    </p:spTree>
    <p:extLst>
      <p:ext uri="{BB962C8B-B14F-4D97-AF65-F5344CB8AC3E}">
        <p14:creationId xmlns:p14="http://schemas.microsoft.com/office/powerpoint/2010/main" val="268806473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Flexible, or Hybrid</a:t>
            </a:r>
            <a:endParaRPr lang="en-US" dirty="0"/>
          </a:p>
        </p:txBody>
      </p:sp>
      <p:sp>
        <p:nvSpPr>
          <p:cNvPr id="3" name="Content Placeholder 2"/>
          <p:cNvSpPr>
            <a:spLocks noGrp="1"/>
          </p:cNvSpPr>
          <p:nvPr>
            <p:ph sz="quarter" idx="2"/>
          </p:nvPr>
        </p:nvSpPr>
        <p:spPr/>
        <p:txBody>
          <a:bodyPr>
            <a:normAutofit fontScale="92500" lnSpcReduction="20000"/>
          </a:bodyPr>
          <a:lstStyle/>
          <a:p>
            <a:r>
              <a:rPr lang="en-US" dirty="0" smtClean="0"/>
              <a:t>Librarian is in the rotation.</a:t>
            </a:r>
          </a:p>
          <a:p>
            <a:r>
              <a:rPr lang="en-US" dirty="0" smtClean="0"/>
              <a:t>Scheduled classes</a:t>
            </a:r>
          </a:p>
          <a:p>
            <a:r>
              <a:rPr lang="en-US" dirty="0" smtClean="0"/>
              <a:t>Planning period for classroom teacher.</a:t>
            </a:r>
          </a:p>
          <a:p>
            <a:r>
              <a:rPr lang="en-US" dirty="0" smtClean="0"/>
              <a:t>Librarians teach library skills in isolation hoping the skills will be used one day.</a:t>
            </a:r>
            <a:endParaRPr lang="en-US" dirty="0"/>
          </a:p>
        </p:txBody>
      </p:sp>
      <p:sp>
        <p:nvSpPr>
          <p:cNvPr id="4" name="Content Placeholder 3"/>
          <p:cNvSpPr>
            <a:spLocks noGrp="1"/>
          </p:cNvSpPr>
          <p:nvPr>
            <p:ph sz="quarter" idx="4"/>
          </p:nvPr>
        </p:nvSpPr>
        <p:spPr>
          <a:xfrm>
            <a:off x="4800600" y="2438400"/>
            <a:ext cx="3886200" cy="4183378"/>
          </a:xfrm>
        </p:spPr>
        <p:txBody>
          <a:bodyPr>
            <a:normAutofit fontScale="62500" lnSpcReduction="20000"/>
          </a:bodyPr>
          <a:lstStyle/>
          <a:p>
            <a:r>
              <a:rPr lang="en-US" dirty="0" smtClean="0"/>
              <a:t>Open access to the library.</a:t>
            </a:r>
          </a:p>
          <a:p>
            <a:r>
              <a:rPr lang="en-US" dirty="0" smtClean="0"/>
              <a:t>Allows teachers to schedule classes on-demand.</a:t>
            </a:r>
          </a:p>
          <a:p>
            <a:r>
              <a:rPr lang="en-US" dirty="0" smtClean="0"/>
              <a:t>Librarians provide in-context instruction.</a:t>
            </a:r>
          </a:p>
          <a:p>
            <a:r>
              <a:rPr lang="en-US" dirty="0" smtClean="0"/>
              <a:t>Students can come to the library to check out or research as needed.</a:t>
            </a:r>
          </a:p>
          <a:p>
            <a:r>
              <a:rPr lang="en-US" dirty="0" smtClean="0"/>
              <a:t>Allows the librarian time for the essential task of matching readers to books </a:t>
            </a:r>
          </a:p>
          <a:p>
            <a:r>
              <a:rPr lang="en-US" dirty="0" smtClean="0"/>
              <a:t>Allows more time for library administration tasks</a:t>
            </a:r>
          </a:p>
          <a:p>
            <a:pPr>
              <a:buFont typeface="Wingdings" pitchFamily="2" charset="2"/>
              <a:buChar char="q"/>
            </a:pPr>
            <a:r>
              <a:rPr lang="en-US" dirty="0" smtClean="0"/>
              <a:t>Shown by research to be the most effective library schedule</a:t>
            </a:r>
          </a:p>
          <a:p>
            <a:pPr>
              <a:buFont typeface="Wingdings" pitchFamily="2" charset="2"/>
              <a:buChar char="q"/>
            </a:pPr>
            <a:endParaRPr lang="en-US" dirty="0"/>
          </a:p>
        </p:txBody>
      </p:sp>
      <p:sp>
        <p:nvSpPr>
          <p:cNvPr id="5" name="Text Placeholder 4"/>
          <p:cNvSpPr>
            <a:spLocks noGrp="1"/>
          </p:cNvSpPr>
          <p:nvPr>
            <p:ph type="body" sz="quarter" idx="1"/>
          </p:nvPr>
        </p:nvSpPr>
        <p:spPr/>
        <p:txBody>
          <a:bodyPr/>
          <a:lstStyle/>
          <a:p>
            <a:r>
              <a:rPr lang="en-US" dirty="0" smtClean="0"/>
              <a:t>Fixed</a:t>
            </a:r>
            <a:endParaRPr lang="en-US" dirty="0"/>
          </a:p>
        </p:txBody>
      </p:sp>
      <p:sp>
        <p:nvSpPr>
          <p:cNvPr id="6" name="Text Placeholder 5"/>
          <p:cNvSpPr>
            <a:spLocks noGrp="1"/>
          </p:cNvSpPr>
          <p:nvPr>
            <p:ph type="body" sz="quarter" idx="3"/>
          </p:nvPr>
        </p:nvSpPr>
        <p:spPr/>
        <p:txBody>
          <a:bodyPr/>
          <a:lstStyle/>
          <a:p>
            <a:r>
              <a:rPr lang="en-US" dirty="0" smtClean="0"/>
              <a:t>Flexible</a:t>
            </a:r>
            <a:endParaRPr lang="en-US" dirty="0"/>
          </a:p>
        </p:txBody>
      </p:sp>
    </p:spTree>
    <p:extLst>
      <p:ext uri="{BB962C8B-B14F-4D97-AF65-F5344CB8AC3E}">
        <p14:creationId xmlns:p14="http://schemas.microsoft.com/office/powerpoint/2010/main" val="19861299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2109747"/>
          </a:xfrm>
        </p:spPr>
        <p:txBody>
          <a:bodyPr>
            <a:normAutofit lnSpcReduction="10000"/>
          </a:bodyPr>
          <a:lstStyle/>
          <a:p>
            <a:r>
              <a:rPr lang="en-US" dirty="0" smtClean="0"/>
              <a:t>“My kids use the library like crazy, and our librarian has a very inviting &amp; friendly personality. </a:t>
            </a:r>
            <a:r>
              <a:rPr lang="en-US" b="1" dirty="0" smtClean="0"/>
              <a:t>Kids just get better the more they use the library. </a:t>
            </a:r>
            <a:r>
              <a:rPr lang="en-US" dirty="0" smtClean="0"/>
              <a:t>Thank goodness we have a librarian who is so </a:t>
            </a:r>
            <a:r>
              <a:rPr lang="en-US" u="sng" dirty="0" smtClean="0"/>
              <a:t>available</a:t>
            </a:r>
            <a:r>
              <a:rPr lang="en-US" dirty="0" smtClean="0"/>
              <a:t> to us.”</a:t>
            </a:r>
            <a:endParaRPr lang="en-US" dirty="0"/>
          </a:p>
        </p:txBody>
      </p:sp>
      <p:sp>
        <p:nvSpPr>
          <p:cNvPr id="3" name="Title 2"/>
          <p:cNvSpPr>
            <a:spLocks noGrp="1"/>
          </p:cNvSpPr>
          <p:nvPr>
            <p:ph type="title"/>
          </p:nvPr>
        </p:nvSpPr>
        <p:spPr/>
        <p:txBody>
          <a:bodyPr/>
          <a:lstStyle/>
          <a:p>
            <a:r>
              <a:rPr lang="en-US" dirty="0" smtClean="0"/>
              <a:t>Teacher Quote</a:t>
            </a:r>
            <a:endParaRPr lang="en-US" dirty="0"/>
          </a:p>
        </p:txBody>
      </p:sp>
      <p:sp>
        <p:nvSpPr>
          <p:cNvPr id="4" name="TextBox 3"/>
          <p:cNvSpPr txBox="1"/>
          <p:nvPr/>
        </p:nvSpPr>
        <p:spPr>
          <a:xfrm>
            <a:off x="7205506" y="6120779"/>
            <a:ext cx="1451616" cy="369332"/>
          </a:xfrm>
          <a:prstGeom prst="rect">
            <a:avLst/>
          </a:prstGeom>
          <a:noFill/>
        </p:spPr>
        <p:txBody>
          <a:bodyPr wrap="none" rtlCol="0">
            <a:spAutoFit/>
          </a:bodyPr>
          <a:lstStyle/>
          <a:p>
            <a:r>
              <a:rPr lang="en-US" dirty="0" smtClean="0"/>
              <a:t>(Lance, 2012)</a:t>
            </a:r>
            <a:endParaRPr lang="en-US" dirty="0"/>
          </a:p>
        </p:txBody>
      </p:sp>
    </p:spTree>
    <p:extLst>
      <p:ext uri="{BB962C8B-B14F-4D97-AF65-F5344CB8AC3E}">
        <p14:creationId xmlns:p14="http://schemas.microsoft.com/office/powerpoint/2010/main" val="50984978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Based on research, What staff position IMPROVES reading skills in students of all ages?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816103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Certified Librarians</a:t>
            </a:r>
            <a:endParaRPr lang="en-US" dirty="0"/>
          </a:p>
        </p:txBody>
      </p:sp>
      <p:sp>
        <p:nvSpPr>
          <p:cNvPr id="3" name="Content Placeholder 2"/>
          <p:cNvSpPr>
            <a:spLocks noGrp="1"/>
          </p:cNvSpPr>
          <p:nvPr>
            <p:ph sz="quarter" idx="1"/>
          </p:nvPr>
        </p:nvSpPr>
        <p:spPr/>
        <p:txBody>
          <a:bodyPr/>
          <a:lstStyle/>
          <a:p>
            <a:r>
              <a:rPr lang="en-US" dirty="0" smtClean="0"/>
              <a:t>Study analyzed data from the Colorado Assessment Program.</a:t>
            </a:r>
          </a:p>
          <a:p>
            <a:r>
              <a:rPr lang="en-US" dirty="0" smtClean="0"/>
              <a:t>Grades 3-10</a:t>
            </a:r>
          </a:p>
          <a:p>
            <a:r>
              <a:rPr lang="en-US" dirty="0" smtClean="0"/>
              <a:t>45% of students who attend schools with librarians tend to increase their test scores over the course of a school year.</a:t>
            </a:r>
          </a:p>
          <a:p>
            <a:r>
              <a:rPr lang="en-US" dirty="0" smtClean="0"/>
              <a:t>29% of students who have never had a school librarian on their campus tend to increase their test scores.</a:t>
            </a:r>
            <a:endParaRPr lang="en-US" dirty="0"/>
          </a:p>
        </p:txBody>
      </p:sp>
      <p:sp>
        <p:nvSpPr>
          <p:cNvPr id="5" name="TextBox 4"/>
          <p:cNvSpPr txBox="1"/>
          <p:nvPr/>
        </p:nvSpPr>
        <p:spPr>
          <a:xfrm>
            <a:off x="3161479" y="5834390"/>
            <a:ext cx="5982521" cy="307777"/>
          </a:xfrm>
          <a:prstGeom prst="rect">
            <a:avLst/>
          </a:prstGeom>
          <a:noFill/>
        </p:spPr>
        <p:txBody>
          <a:bodyPr wrap="square" rtlCol="0">
            <a:spAutoFit/>
          </a:bodyPr>
          <a:lstStyle/>
          <a:p>
            <a:r>
              <a:rPr lang="en-US" sz="1400" dirty="0" smtClean="0"/>
              <a:t>                                                                  (Lance &amp; </a:t>
            </a:r>
            <a:r>
              <a:rPr lang="en-US" sz="1400" dirty="0" err="1" smtClean="0"/>
              <a:t>Hofschire</a:t>
            </a:r>
            <a:r>
              <a:rPr lang="en-US" sz="1400" dirty="0" smtClean="0"/>
              <a:t>, 2012)</a:t>
            </a:r>
            <a:endParaRPr lang="en-US" sz="1400" dirty="0"/>
          </a:p>
        </p:txBody>
      </p:sp>
    </p:spTree>
    <p:extLst>
      <p:ext uri="{BB962C8B-B14F-4D97-AF65-F5344CB8AC3E}">
        <p14:creationId xmlns:p14="http://schemas.microsoft.com/office/powerpoint/2010/main" val="143272049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of </a:t>
            </a:r>
            <a:r>
              <a:rPr lang="en-US" dirty="0" smtClean="0"/>
              <a:t>Tennessee</a:t>
            </a:r>
            <a:br>
              <a:rPr lang="en-US" dirty="0" smtClean="0"/>
            </a:br>
            <a:r>
              <a:rPr lang="en-US" sz="2700" dirty="0" smtClean="0"/>
              <a:t>Minimum Requirements</a:t>
            </a:r>
            <a:endParaRPr lang="en-US" sz="2700" dirty="0"/>
          </a:p>
        </p:txBody>
      </p:sp>
      <p:sp>
        <p:nvSpPr>
          <p:cNvPr id="3" name="Content Placeholder 2"/>
          <p:cNvSpPr>
            <a:spLocks noGrp="1"/>
          </p:cNvSpPr>
          <p:nvPr>
            <p:ph sz="quarter" idx="1"/>
          </p:nvPr>
        </p:nvSpPr>
        <p:spPr/>
        <p:txBody>
          <a:bodyPr>
            <a:normAutofit fontScale="77500" lnSpcReduction="20000"/>
          </a:bodyPr>
          <a:lstStyle/>
          <a:p>
            <a:r>
              <a:rPr lang="en-US" dirty="0"/>
              <a:t>1</a:t>
            </a:r>
            <a:r>
              <a:rPr lang="en-US" dirty="0" smtClean="0"/>
              <a:t>.       “A </a:t>
            </a:r>
            <a:r>
              <a:rPr lang="en-US" dirty="0"/>
              <a:t>school having a current average daily membership of 550 or more </a:t>
            </a:r>
            <a:r>
              <a:rPr lang="en-US" dirty="0" smtClean="0"/>
              <a:t>students shall </a:t>
            </a:r>
            <a:r>
              <a:rPr lang="en-US" dirty="0"/>
              <a:t>have a full-time library information specialist with endorsement as a library information specialist</a:t>
            </a:r>
            <a:r>
              <a:rPr lang="en-US" dirty="0" smtClean="0"/>
              <a:t>.”</a:t>
            </a:r>
            <a:endParaRPr lang="en-US" dirty="0"/>
          </a:p>
          <a:p>
            <a:r>
              <a:rPr lang="en-US" dirty="0"/>
              <a:t>2.	</a:t>
            </a:r>
            <a:r>
              <a:rPr lang="en-US" dirty="0" smtClean="0"/>
              <a:t>“A </a:t>
            </a:r>
            <a:r>
              <a:rPr lang="en-US" dirty="0"/>
              <a:t>school with a current average daily membership of 400 to 549 students shall have a half-time library information specialist with endorsement as a library information specialist. During the time that the library is open during regular school hours and the library information specialist is not present, the principal shall designate staff member(s) to provide supervision to the students in the library</a:t>
            </a:r>
            <a:r>
              <a:rPr lang="en-US" dirty="0" smtClean="0"/>
              <a:t>.”</a:t>
            </a:r>
            <a:endParaRPr lang="en-US" dirty="0"/>
          </a:p>
          <a:p>
            <a:r>
              <a:rPr lang="en-US" dirty="0"/>
              <a:t>3.	</a:t>
            </a:r>
            <a:r>
              <a:rPr lang="en-US" dirty="0" smtClean="0"/>
              <a:t>“In </a:t>
            </a:r>
            <a:r>
              <a:rPr lang="en-US" dirty="0"/>
              <a:t>a school with fewer than 400 students, the principal or staff member designated by the principal, shall serve as a library information coordinator. If the library information coordinator is not present during the time that the library is open during regular school hours, the principal shall designate staff member(s) to provide supervision to students in the library</a:t>
            </a:r>
            <a:r>
              <a:rPr lang="en-US" dirty="0" smtClean="0"/>
              <a:t>.”</a:t>
            </a:r>
            <a:endParaRPr lang="en-US" dirty="0"/>
          </a:p>
        </p:txBody>
      </p:sp>
      <p:sp>
        <p:nvSpPr>
          <p:cNvPr id="4" name="TextBox 3"/>
          <p:cNvSpPr txBox="1"/>
          <p:nvPr/>
        </p:nvSpPr>
        <p:spPr>
          <a:xfrm>
            <a:off x="4961303" y="6096000"/>
            <a:ext cx="4972684" cy="307777"/>
          </a:xfrm>
          <a:prstGeom prst="rect">
            <a:avLst/>
          </a:prstGeom>
          <a:noFill/>
        </p:spPr>
        <p:txBody>
          <a:bodyPr wrap="square" rtlCol="0">
            <a:spAutoFit/>
          </a:bodyPr>
          <a:lstStyle/>
          <a:p>
            <a:r>
              <a:rPr lang="en-US" sz="1400" dirty="0" smtClean="0"/>
              <a:t>(Tennessee State Board of Education, 2008)</a:t>
            </a:r>
            <a:endParaRPr lang="en-US" sz="1400" dirty="0"/>
          </a:p>
        </p:txBody>
      </p:sp>
    </p:spTree>
    <p:extLst>
      <p:ext uri="{BB962C8B-B14F-4D97-AF65-F5344CB8AC3E}">
        <p14:creationId xmlns:p14="http://schemas.microsoft.com/office/powerpoint/2010/main" val="1145050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Popular Librarian Roles</a:t>
            </a:r>
            <a:endParaRPr lang="en-US" dirty="0"/>
          </a:p>
        </p:txBody>
      </p:sp>
      <p:sp>
        <p:nvSpPr>
          <p:cNvPr id="3" name="Content Placeholder 2"/>
          <p:cNvSpPr>
            <a:spLocks noGrp="1"/>
          </p:cNvSpPr>
          <p:nvPr>
            <p:ph sz="quarter" idx="1"/>
          </p:nvPr>
        </p:nvSpPr>
        <p:spPr>
          <a:xfrm>
            <a:off x="990600" y="1600200"/>
            <a:ext cx="8153400" cy="4495800"/>
          </a:xfrm>
        </p:spPr>
        <p:txBody>
          <a:bodyPr/>
          <a:lstStyle/>
          <a:p>
            <a:pPr marL="0" indent="0">
              <a:buNone/>
            </a:pPr>
            <a:r>
              <a:rPr lang="en-US" dirty="0" smtClean="0"/>
              <a:t>According to administrators, librarians are</a:t>
            </a:r>
          </a:p>
          <a:p>
            <a:pPr marL="514350" indent="-514350">
              <a:buAutoNum type="arabicPeriod"/>
            </a:pPr>
            <a:r>
              <a:rPr lang="en-US" dirty="0" smtClean="0"/>
              <a:t>Reading motivators</a:t>
            </a:r>
          </a:p>
          <a:p>
            <a:pPr marL="514350" indent="-514350">
              <a:buAutoNum type="arabicPeriod"/>
            </a:pPr>
            <a:r>
              <a:rPr lang="en-US" dirty="0" smtClean="0"/>
              <a:t>Instructional supporters</a:t>
            </a:r>
          </a:p>
          <a:p>
            <a:pPr marL="514350" indent="-514350">
              <a:buAutoNum type="arabicPeriod"/>
            </a:pPr>
            <a:r>
              <a:rPr lang="en-US" dirty="0" smtClean="0"/>
              <a:t>Teachers</a:t>
            </a:r>
          </a:p>
          <a:p>
            <a:pPr marL="514350" indent="-514350">
              <a:buAutoNum type="arabicPeriod"/>
            </a:pPr>
            <a:r>
              <a:rPr lang="en-US" dirty="0" smtClean="0"/>
              <a:t>Managers of instructional resources </a:t>
            </a:r>
          </a:p>
          <a:p>
            <a:pPr marL="514350" indent="-514350">
              <a:buAutoNum type="arabicPeriod"/>
            </a:pPr>
            <a:r>
              <a:rPr lang="en-US" dirty="0" smtClean="0"/>
              <a:t>Providers of professional development/in-service</a:t>
            </a:r>
            <a:endParaRPr lang="en-US" dirty="0"/>
          </a:p>
        </p:txBody>
      </p:sp>
      <p:sp>
        <p:nvSpPr>
          <p:cNvPr id="4" name="Rectangle 3"/>
          <p:cNvSpPr/>
          <p:nvPr/>
        </p:nvSpPr>
        <p:spPr>
          <a:xfrm>
            <a:off x="6071009" y="5911334"/>
            <a:ext cx="2285177" cy="369332"/>
          </a:xfrm>
          <a:prstGeom prst="rect">
            <a:avLst/>
          </a:prstGeom>
        </p:spPr>
        <p:txBody>
          <a:bodyPr wrap="none">
            <a:spAutoFit/>
          </a:bodyPr>
          <a:lstStyle/>
          <a:p>
            <a:r>
              <a:rPr lang="en-US" dirty="0"/>
              <a:t> </a:t>
            </a:r>
            <a:r>
              <a:rPr lang="en-US" dirty="0" smtClean="0"/>
              <a:t>            (Lance, 2012)</a:t>
            </a:r>
            <a:endParaRPr lang="en-US" dirty="0"/>
          </a:p>
        </p:txBody>
      </p:sp>
    </p:spTree>
    <p:extLst>
      <p:ext uri="{BB962C8B-B14F-4D97-AF65-F5344CB8AC3E}">
        <p14:creationId xmlns:p14="http://schemas.microsoft.com/office/powerpoint/2010/main" val="138613575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Parent Volunteers or Library Aides Don’t</a:t>
            </a:r>
            <a:endParaRPr lang="en-US" sz="3600" dirty="0"/>
          </a:p>
        </p:txBody>
      </p:sp>
      <p:sp>
        <p:nvSpPr>
          <p:cNvPr id="3" name="Content Placeholder 2"/>
          <p:cNvSpPr>
            <a:spLocks noGrp="1"/>
          </p:cNvSpPr>
          <p:nvPr>
            <p:ph sz="quarter" idx="1"/>
          </p:nvPr>
        </p:nvSpPr>
        <p:spPr/>
        <p:txBody>
          <a:bodyPr>
            <a:normAutofit fontScale="92500" lnSpcReduction="20000"/>
          </a:bodyPr>
          <a:lstStyle/>
          <a:p>
            <a:r>
              <a:rPr lang="en-US" dirty="0" smtClean="0"/>
              <a:t>Have knowledge of pedagogy or the curriculum (library or classroom)</a:t>
            </a:r>
          </a:p>
          <a:p>
            <a:r>
              <a:rPr lang="en-US" dirty="0" smtClean="0"/>
              <a:t>Have the </a:t>
            </a:r>
            <a:r>
              <a:rPr lang="en-US" dirty="0" smtClean="0"/>
              <a:t>training, skills, </a:t>
            </a:r>
            <a:r>
              <a:rPr lang="en-US" dirty="0" smtClean="0"/>
              <a:t>or time to </a:t>
            </a:r>
          </a:p>
          <a:p>
            <a:pPr marL="0" indent="0">
              <a:buNone/>
            </a:pPr>
            <a:r>
              <a:rPr lang="en-US" dirty="0"/>
              <a:t> </a:t>
            </a:r>
            <a:r>
              <a:rPr lang="en-US" dirty="0" smtClean="0"/>
              <a:t>  - Adequately explain research methods</a:t>
            </a:r>
          </a:p>
          <a:p>
            <a:pPr marL="0" indent="0">
              <a:buNone/>
            </a:pPr>
            <a:r>
              <a:rPr lang="en-US" dirty="0"/>
              <a:t> </a:t>
            </a:r>
            <a:r>
              <a:rPr lang="en-US" dirty="0" smtClean="0"/>
              <a:t>  - Answer library-related questions</a:t>
            </a:r>
          </a:p>
          <a:p>
            <a:pPr marL="0" indent="0">
              <a:buNone/>
            </a:pPr>
            <a:r>
              <a:rPr lang="en-US" dirty="0"/>
              <a:t> </a:t>
            </a:r>
            <a:r>
              <a:rPr lang="en-US" dirty="0" smtClean="0"/>
              <a:t>  - Foster a love of reading in students</a:t>
            </a:r>
          </a:p>
          <a:p>
            <a:pPr marL="0" indent="0">
              <a:buNone/>
            </a:pPr>
            <a:r>
              <a:rPr lang="en-US" dirty="0" smtClean="0"/>
              <a:t>   - Collaborate</a:t>
            </a:r>
          </a:p>
          <a:p>
            <a:pPr marL="0" indent="0">
              <a:buNone/>
            </a:pPr>
            <a:endParaRPr lang="en-US" dirty="0" smtClean="0"/>
          </a:p>
          <a:p>
            <a:pPr marL="0" indent="0" algn="ctr">
              <a:buNone/>
            </a:pPr>
            <a:r>
              <a:rPr lang="en-US" dirty="0" smtClean="0"/>
              <a:t>AS WELL AS A LIBRARIAN CAN!</a:t>
            </a:r>
          </a:p>
          <a:p>
            <a:pPr marL="0" indent="0" algn="ctr">
              <a:buNone/>
            </a:pPr>
            <a:endParaRPr lang="en-US" dirty="0"/>
          </a:p>
          <a:p>
            <a:pPr marL="0" indent="0" algn="r">
              <a:buNone/>
            </a:pPr>
            <a:r>
              <a:rPr lang="en-US" sz="1300" dirty="0" smtClean="0"/>
              <a:t>(</a:t>
            </a:r>
            <a:r>
              <a:rPr lang="en-US" sz="1300" dirty="0" err="1" smtClean="0"/>
              <a:t>Klenke</a:t>
            </a:r>
            <a:r>
              <a:rPr lang="en-US" sz="1300" dirty="0" smtClean="0"/>
              <a:t>, 2012)</a:t>
            </a:r>
            <a:endParaRPr lang="en-US" sz="1300" dirty="0"/>
          </a:p>
        </p:txBody>
      </p:sp>
    </p:spTree>
    <p:extLst>
      <p:ext uri="{BB962C8B-B14F-4D97-AF65-F5344CB8AC3E}">
        <p14:creationId xmlns:p14="http://schemas.microsoft.com/office/powerpoint/2010/main" val="157610117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Teacher and Co-Teacher: Technology</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Staying current with trends in technology and technology instruction</a:t>
            </a:r>
          </a:p>
          <a:p>
            <a:r>
              <a:rPr lang="en-US" dirty="0" smtClean="0"/>
              <a:t>Providing technology PD to teachers</a:t>
            </a:r>
          </a:p>
          <a:p>
            <a:r>
              <a:rPr lang="en-US" dirty="0"/>
              <a:t>AASL Standards for the 21</a:t>
            </a:r>
            <a:r>
              <a:rPr lang="en-US" baseline="30000" dirty="0"/>
              <a:t>st</a:t>
            </a:r>
            <a:r>
              <a:rPr lang="en-US" dirty="0"/>
              <a:t> Century Learner/Common Core standards involving </a:t>
            </a:r>
            <a:r>
              <a:rPr lang="en-US" dirty="0" smtClean="0"/>
              <a:t>technology</a:t>
            </a:r>
          </a:p>
          <a:p>
            <a:r>
              <a:rPr lang="en-US" dirty="0"/>
              <a:t>D</a:t>
            </a:r>
            <a:r>
              <a:rPr lang="en-US" dirty="0" smtClean="0"/>
              <a:t>atabase instruction</a:t>
            </a:r>
          </a:p>
          <a:p>
            <a:r>
              <a:rPr lang="en-US" dirty="0" smtClean="0"/>
              <a:t>Embedding technology, digital citizenship, and information literacy skills into instruction and library services</a:t>
            </a:r>
          </a:p>
          <a:p>
            <a:r>
              <a:rPr lang="en-US" dirty="0" err="1"/>
              <a:t>LibGuides</a:t>
            </a:r>
            <a:r>
              <a:rPr lang="en-US" dirty="0"/>
              <a:t> and pathfinders for </a:t>
            </a:r>
            <a:r>
              <a:rPr lang="en-US" dirty="0" smtClean="0"/>
              <a:t>research</a:t>
            </a:r>
          </a:p>
          <a:p>
            <a:r>
              <a:rPr lang="en-US" dirty="0" smtClean="0"/>
              <a:t>eBooks and </a:t>
            </a:r>
            <a:r>
              <a:rPr lang="en-US" dirty="0" err="1" smtClean="0"/>
              <a:t>eReaders</a:t>
            </a:r>
            <a:r>
              <a:rPr lang="en-US" dirty="0" smtClean="0"/>
              <a:t> and other technology/devices (such as </a:t>
            </a:r>
            <a:r>
              <a:rPr lang="en-US" dirty="0" err="1" smtClean="0"/>
              <a:t>Playaways</a:t>
            </a:r>
            <a:r>
              <a:rPr lang="en-US" dirty="0" smtClean="0"/>
              <a:t>)</a:t>
            </a:r>
          </a:p>
        </p:txBody>
      </p:sp>
    </p:spTree>
    <p:extLst>
      <p:ext uri="{BB962C8B-B14F-4D97-AF65-F5344CB8AC3E}">
        <p14:creationId xmlns:p14="http://schemas.microsoft.com/office/powerpoint/2010/main" val="372302325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Manager of Instructional Resources</a:t>
            </a:r>
            <a:endParaRPr lang="en-US" dirty="0"/>
          </a:p>
        </p:txBody>
      </p:sp>
      <p:sp>
        <p:nvSpPr>
          <p:cNvPr id="3" name="Content Placeholder 2"/>
          <p:cNvSpPr>
            <a:spLocks noGrp="1"/>
          </p:cNvSpPr>
          <p:nvPr>
            <p:ph sz="quarter" idx="1"/>
          </p:nvPr>
        </p:nvSpPr>
        <p:spPr/>
        <p:txBody>
          <a:bodyPr/>
          <a:lstStyle/>
          <a:p>
            <a:r>
              <a:rPr lang="en-US" dirty="0" smtClean="0">
                <a:solidFill>
                  <a:srgbClr val="000000"/>
                </a:solidFill>
              </a:rPr>
              <a:t>Processing new materials</a:t>
            </a:r>
          </a:p>
          <a:p>
            <a:r>
              <a:rPr lang="en-US" dirty="0" smtClean="0">
                <a:solidFill>
                  <a:srgbClr val="000000"/>
                </a:solidFill>
              </a:rPr>
              <a:t>Weeding the collection</a:t>
            </a:r>
          </a:p>
          <a:p>
            <a:r>
              <a:rPr lang="en-US" dirty="0" smtClean="0">
                <a:solidFill>
                  <a:srgbClr val="000000"/>
                </a:solidFill>
              </a:rPr>
              <a:t>Circulation of materials</a:t>
            </a:r>
          </a:p>
          <a:p>
            <a:r>
              <a:rPr lang="en-US" dirty="0" smtClean="0">
                <a:solidFill>
                  <a:srgbClr val="000000"/>
                </a:solidFill>
              </a:rPr>
              <a:t>Managing the overall library and use of materials.</a:t>
            </a:r>
          </a:p>
          <a:p>
            <a:r>
              <a:rPr lang="en-US" dirty="0" smtClean="0">
                <a:solidFill>
                  <a:srgbClr val="000000"/>
                </a:solidFill>
              </a:rPr>
              <a:t>Managing student, parent, and community volunteers that help out in the library.</a:t>
            </a:r>
            <a:endParaRPr lang="en-US" dirty="0">
              <a:solidFill>
                <a:srgbClr val="000000"/>
              </a:solidFill>
            </a:endParaRPr>
          </a:p>
        </p:txBody>
      </p:sp>
    </p:spTree>
    <p:extLst>
      <p:ext uri="{BB962C8B-B14F-4D97-AF65-F5344CB8AC3E}">
        <p14:creationId xmlns:p14="http://schemas.microsoft.com/office/powerpoint/2010/main" val="371865161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Development Provider</a:t>
            </a:r>
            <a:endParaRPr lang="en-US" dirty="0"/>
          </a:p>
        </p:txBody>
      </p:sp>
      <p:sp>
        <p:nvSpPr>
          <p:cNvPr id="3" name="Content Placeholder 2"/>
          <p:cNvSpPr>
            <a:spLocks noGrp="1"/>
          </p:cNvSpPr>
          <p:nvPr>
            <p:ph sz="quarter" idx="1"/>
          </p:nvPr>
        </p:nvSpPr>
        <p:spPr>
          <a:xfrm>
            <a:off x="612648" y="1600200"/>
            <a:ext cx="8153400" cy="4734332"/>
          </a:xfrm>
        </p:spPr>
        <p:txBody>
          <a:bodyPr>
            <a:normAutofit/>
          </a:bodyPr>
          <a:lstStyle/>
          <a:p>
            <a:r>
              <a:rPr lang="en-US" dirty="0" smtClean="0"/>
              <a:t>Providing teachers with professional development</a:t>
            </a:r>
          </a:p>
          <a:p>
            <a:pPr marL="0" indent="0">
              <a:buNone/>
            </a:pPr>
            <a:r>
              <a:rPr lang="en-US" dirty="0" smtClean="0"/>
              <a:t>   - New books and new technology</a:t>
            </a:r>
          </a:p>
          <a:p>
            <a:pPr marL="0" indent="0">
              <a:buNone/>
            </a:pPr>
            <a:r>
              <a:rPr lang="en-US" dirty="0"/>
              <a:t> </a:t>
            </a:r>
            <a:r>
              <a:rPr lang="en-US" dirty="0" smtClean="0"/>
              <a:t>  - Materials to support the Common </a:t>
            </a:r>
            <a:r>
              <a:rPr lang="en-US" dirty="0"/>
              <a:t>C</a:t>
            </a:r>
            <a:r>
              <a:rPr lang="en-US" dirty="0" smtClean="0"/>
              <a:t>ore  </a:t>
            </a:r>
          </a:p>
          <a:p>
            <a:r>
              <a:rPr lang="en-US" dirty="0" smtClean="0"/>
              <a:t>Attending webinars</a:t>
            </a:r>
          </a:p>
          <a:p>
            <a:r>
              <a:rPr lang="en-US" dirty="0" smtClean="0"/>
              <a:t>Library newsletters or sharing snippets of information via e-mail or library blog</a:t>
            </a:r>
          </a:p>
          <a:p>
            <a:r>
              <a:rPr lang="en-US" dirty="0" smtClean="0"/>
              <a:t>Presenting at </a:t>
            </a:r>
            <a:r>
              <a:rPr lang="en-US" dirty="0"/>
              <a:t>f</a:t>
            </a:r>
            <a:r>
              <a:rPr lang="en-US" dirty="0" smtClean="0"/>
              <a:t>aculty meetings or in other settings</a:t>
            </a:r>
          </a:p>
          <a:p>
            <a:r>
              <a:rPr lang="en-US" dirty="0" smtClean="0"/>
              <a:t>Sharing what was learned at a conference or professional meetin</a:t>
            </a:r>
            <a:r>
              <a:rPr lang="en-US" dirty="0"/>
              <a:t>g</a:t>
            </a:r>
            <a:endParaRPr lang="en-US" dirty="0" smtClean="0"/>
          </a:p>
        </p:txBody>
      </p:sp>
    </p:spTree>
    <p:extLst>
      <p:ext uri="{BB962C8B-B14F-4D97-AF65-F5344CB8AC3E}">
        <p14:creationId xmlns:p14="http://schemas.microsoft.com/office/powerpoint/2010/main" val="371932452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Librarians As Leaders</a:t>
            </a:r>
            <a:endParaRPr lang="en-US" dirty="0"/>
          </a:p>
        </p:txBody>
      </p:sp>
    </p:spTree>
    <p:extLst>
      <p:ext uri="{BB962C8B-B14F-4D97-AF65-F5344CB8AC3E}">
        <p14:creationId xmlns:p14="http://schemas.microsoft.com/office/powerpoint/2010/main" val="125422841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Role</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Researches also asked administrators to rank six practices in order of importance. </a:t>
            </a:r>
            <a:endParaRPr lang="en-US" dirty="0"/>
          </a:p>
          <a:p>
            <a:r>
              <a:rPr lang="en-US" dirty="0" smtClean="0"/>
              <a:t>The largest percentage ranked these five practices as “essential” or “desired”.</a:t>
            </a:r>
          </a:p>
          <a:p>
            <a:pPr marL="0" indent="0">
              <a:buNone/>
            </a:pPr>
            <a:endParaRPr lang="en-US" sz="2600" dirty="0" smtClean="0"/>
          </a:p>
          <a:p>
            <a:pPr marL="514350" indent="-514350">
              <a:buAutoNum type="arabicPeriod"/>
            </a:pPr>
            <a:r>
              <a:rPr lang="en-US" sz="2600" dirty="0" smtClean="0"/>
              <a:t>Librarian is appointed to key school committees (88%)</a:t>
            </a:r>
          </a:p>
          <a:p>
            <a:pPr marL="514350" indent="-514350">
              <a:buAutoNum type="arabicPeriod"/>
            </a:pPr>
            <a:r>
              <a:rPr lang="en-US" sz="2600" dirty="0" smtClean="0"/>
              <a:t>Librarian and teachers design and teach units together (82%)</a:t>
            </a:r>
          </a:p>
          <a:p>
            <a:pPr marL="514350" indent="-514350">
              <a:buAutoNum type="arabicPeriod"/>
            </a:pPr>
            <a:r>
              <a:rPr lang="en-US" sz="2600" dirty="0" smtClean="0"/>
              <a:t>Librarian provides in-service, professional development to faculty (78%)</a:t>
            </a:r>
          </a:p>
          <a:p>
            <a:pPr marL="514350" indent="-514350">
              <a:buAutoNum type="arabicPeriod"/>
            </a:pPr>
            <a:r>
              <a:rPr lang="en-US" sz="2600" dirty="0" smtClean="0"/>
              <a:t>Access to the library is scheduled on the basis of instructional needs rather than a regular or required fixed schedule (74%)</a:t>
            </a:r>
          </a:p>
          <a:p>
            <a:pPr marL="514350" indent="-514350">
              <a:buAutoNum type="arabicPeriod"/>
            </a:pPr>
            <a:r>
              <a:rPr lang="en-US" sz="2400" dirty="0"/>
              <a:t>5. Regular meetings between the librarian and principal (66%)</a:t>
            </a:r>
            <a:endParaRPr lang="en-US" sz="2600" dirty="0"/>
          </a:p>
        </p:txBody>
      </p:sp>
      <p:sp>
        <p:nvSpPr>
          <p:cNvPr id="4" name="TextBox 3"/>
          <p:cNvSpPr txBox="1"/>
          <p:nvPr/>
        </p:nvSpPr>
        <p:spPr>
          <a:xfrm>
            <a:off x="6923313" y="6130144"/>
            <a:ext cx="3341915" cy="307777"/>
          </a:xfrm>
          <a:prstGeom prst="rect">
            <a:avLst/>
          </a:prstGeom>
          <a:noFill/>
        </p:spPr>
        <p:txBody>
          <a:bodyPr wrap="square" rtlCol="0">
            <a:spAutoFit/>
          </a:bodyPr>
          <a:lstStyle/>
          <a:p>
            <a:r>
              <a:rPr lang="en-US" sz="1400" dirty="0" smtClean="0"/>
              <a:t>(</a:t>
            </a:r>
            <a:r>
              <a:rPr lang="en-US" sz="1400" dirty="0" err="1" smtClean="0"/>
              <a:t>Kachel</a:t>
            </a:r>
            <a:r>
              <a:rPr lang="en-US" sz="1400" dirty="0" smtClean="0"/>
              <a:t>, 2012)</a:t>
            </a:r>
            <a:endParaRPr lang="en-US" sz="1400" dirty="0"/>
          </a:p>
        </p:txBody>
      </p:sp>
    </p:spTree>
    <p:extLst>
      <p:ext uri="{BB962C8B-B14F-4D97-AF65-F5344CB8AC3E}">
        <p14:creationId xmlns:p14="http://schemas.microsoft.com/office/powerpoint/2010/main" val="356216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Role</a:t>
            </a:r>
            <a:endParaRPr lang="en-US" dirty="0"/>
          </a:p>
        </p:txBody>
      </p:sp>
      <p:sp>
        <p:nvSpPr>
          <p:cNvPr id="3" name="Content Placeholder 2"/>
          <p:cNvSpPr>
            <a:spLocks noGrp="1"/>
          </p:cNvSpPr>
          <p:nvPr>
            <p:ph sz="quarter" idx="1"/>
          </p:nvPr>
        </p:nvSpPr>
        <p:spPr/>
        <p:txBody>
          <a:bodyPr/>
          <a:lstStyle/>
          <a:p>
            <a:r>
              <a:rPr lang="en-US" dirty="0" smtClean="0"/>
              <a:t>Librarians lead by also</a:t>
            </a:r>
          </a:p>
          <a:p>
            <a:pPr marL="0" indent="0">
              <a:buNone/>
            </a:pPr>
            <a:r>
              <a:rPr lang="en-US" dirty="0"/>
              <a:t>	</a:t>
            </a:r>
            <a:r>
              <a:rPr lang="en-US" dirty="0" smtClean="0"/>
              <a:t>- Connecting students and teachers to the real </a:t>
            </a:r>
          </a:p>
          <a:p>
            <a:pPr marL="0" indent="0">
              <a:buNone/>
            </a:pPr>
            <a:r>
              <a:rPr lang="en-US" dirty="0"/>
              <a:t>	</a:t>
            </a:r>
            <a:r>
              <a:rPr lang="en-US" dirty="0" smtClean="0"/>
              <a:t>world and materials outside of the library.</a:t>
            </a:r>
          </a:p>
          <a:p>
            <a:pPr marL="0" indent="0">
              <a:buNone/>
            </a:pPr>
            <a:r>
              <a:rPr lang="en-US" dirty="0"/>
              <a:t>	</a:t>
            </a:r>
            <a:r>
              <a:rPr lang="en-US" dirty="0" smtClean="0"/>
              <a:t>- Participating in professional leadership </a:t>
            </a:r>
          </a:p>
          <a:p>
            <a:pPr marL="0" indent="0">
              <a:buNone/>
            </a:pPr>
            <a:r>
              <a:rPr lang="en-US" dirty="0"/>
              <a:t>	</a:t>
            </a:r>
            <a:r>
              <a:rPr lang="en-US" dirty="0" smtClean="0"/>
              <a:t>opportunities</a:t>
            </a:r>
          </a:p>
          <a:p>
            <a:pPr marL="0" indent="0">
              <a:buNone/>
            </a:pPr>
            <a:r>
              <a:rPr lang="en-US" dirty="0"/>
              <a:t>	</a:t>
            </a:r>
            <a:r>
              <a:rPr lang="en-US" dirty="0" smtClean="0"/>
              <a:t>	* Conference presenter</a:t>
            </a:r>
          </a:p>
          <a:p>
            <a:pPr marL="0" indent="0">
              <a:buNone/>
            </a:pPr>
            <a:r>
              <a:rPr lang="en-US" dirty="0"/>
              <a:t>	</a:t>
            </a:r>
            <a:r>
              <a:rPr lang="en-US" dirty="0" smtClean="0"/>
              <a:t>	* Officer for a professional organization</a:t>
            </a:r>
          </a:p>
          <a:p>
            <a:pPr marL="0" indent="0">
              <a:buNone/>
            </a:pPr>
            <a:endParaRPr lang="en-US" dirty="0"/>
          </a:p>
        </p:txBody>
      </p:sp>
    </p:spTree>
    <p:extLst>
      <p:ext uri="{BB962C8B-B14F-4D97-AF65-F5344CB8AC3E}">
        <p14:creationId xmlns:p14="http://schemas.microsoft.com/office/powerpoint/2010/main" val="3140390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a:t>
            </a:r>
            <a:endParaRPr lang="en-US" dirty="0"/>
          </a:p>
        </p:txBody>
      </p:sp>
      <p:sp>
        <p:nvSpPr>
          <p:cNvPr id="3" name="Subtitle 2"/>
          <p:cNvSpPr>
            <a:spLocks noGrp="1"/>
          </p:cNvSpPr>
          <p:nvPr>
            <p:ph type="subTitle" idx="1"/>
          </p:nvPr>
        </p:nvSpPr>
        <p:spPr/>
        <p:txBody>
          <a:bodyPr/>
          <a:lstStyle/>
          <a:p>
            <a:r>
              <a:rPr lang="en-US" dirty="0" smtClean="0"/>
              <a:t>Test Scores and Student Achievement</a:t>
            </a:r>
            <a:endParaRPr lang="en-US" dirty="0"/>
          </a:p>
        </p:txBody>
      </p:sp>
    </p:spTree>
    <p:extLst>
      <p:ext uri="{BB962C8B-B14F-4D97-AF65-F5344CB8AC3E}">
        <p14:creationId xmlns:p14="http://schemas.microsoft.com/office/powerpoint/2010/main" val="259721786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Library Media Programs and Student Achievement</a:t>
            </a:r>
            <a:endParaRPr lang="en-US" dirty="0"/>
          </a:p>
        </p:txBody>
      </p:sp>
      <p:sp>
        <p:nvSpPr>
          <p:cNvPr id="3" name="Title 2"/>
          <p:cNvSpPr>
            <a:spLocks noGrp="1"/>
          </p:cNvSpPr>
          <p:nvPr>
            <p:ph type="title"/>
          </p:nvPr>
        </p:nvSpPr>
        <p:spPr/>
        <p:txBody>
          <a:bodyPr/>
          <a:lstStyle/>
          <a:p>
            <a:r>
              <a:rPr lang="en-US" smtClean="0"/>
              <a:t>Studies focusing on </a:t>
            </a:r>
            <a:endParaRPr lang="en-US"/>
          </a:p>
        </p:txBody>
      </p:sp>
    </p:spTree>
    <p:extLst>
      <p:ext uri="{BB962C8B-B14F-4D97-AF65-F5344CB8AC3E}">
        <p14:creationId xmlns:p14="http://schemas.microsoft.com/office/powerpoint/2010/main" val="124897653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has consistently demonstrated that…</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S</a:t>
            </a:r>
            <a:r>
              <a:rPr lang="en-US" dirty="0" smtClean="0"/>
              <a:t>tudents </a:t>
            </a:r>
            <a:r>
              <a:rPr lang="en-US" dirty="0"/>
              <a:t>score an average of 10-20% higher on reading and achievement tests when their school has a strong library media program</a:t>
            </a:r>
            <a:r>
              <a:rPr lang="en-US" dirty="0" smtClean="0"/>
              <a:t>. This </a:t>
            </a:r>
            <a:r>
              <a:rPr lang="en-US" dirty="0"/>
              <a:t>effect holds, regardless of other school conditions such as student-teacher ratio, overall per-pupil spending, student demographics and community socio-economic conditions</a:t>
            </a:r>
            <a:r>
              <a:rPr lang="en-US" dirty="0" smtClean="0"/>
              <a:t>.</a:t>
            </a:r>
            <a:r>
              <a:rPr lang="en-US" dirty="0"/>
              <a:t>	</a:t>
            </a:r>
          </a:p>
        </p:txBody>
      </p:sp>
      <p:sp>
        <p:nvSpPr>
          <p:cNvPr id="4" name="Content Placeholder 3"/>
          <p:cNvSpPr>
            <a:spLocks noGrp="1"/>
          </p:cNvSpPr>
          <p:nvPr>
            <p:ph sz="quarter" idx="2"/>
          </p:nvPr>
        </p:nvSpPr>
        <p:spPr/>
        <p:txBody>
          <a:bodyPr>
            <a:normAutofit fontScale="85000" lnSpcReduction="10000"/>
          </a:bodyPr>
          <a:lstStyle/>
          <a:p>
            <a:r>
              <a:rPr lang="en-US" dirty="0"/>
              <a:t>Furthermore, qualitative research shows that the relationship is causal: Effective library media programs </a:t>
            </a:r>
            <a:r>
              <a:rPr lang="en-US" i="1" dirty="0"/>
              <a:t>directly contribute </a:t>
            </a:r>
            <a:r>
              <a:rPr lang="en-US" dirty="0"/>
              <a:t>to higher student </a:t>
            </a:r>
            <a:r>
              <a:rPr lang="en-US" dirty="0" smtClean="0"/>
              <a:t>achievement</a:t>
            </a:r>
            <a:r>
              <a:rPr lang="en-US" dirty="0"/>
              <a:t>.</a:t>
            </a:r>
          </a:p>
          <a:p>
            <a:endParaRPr lang="en-US" dirty="0"/>
          </a:p>
        </p:txBody>
      </p:sp>
      <p:sp>
        <p:nvSpPr>
          <p:cNvPr id="5" name="TextBox 4"/>
          <p:cNvSpPr txBox="1"/>
          <p:nvPr/>
        </p:nvSpPr>
        <p:spPr>
          <a:xfrm>
            <a:off x="5889171" y="5998029"/>
            <a:ext cx="2939143" cy="307777"/>
          </a:xfrm>
          <a:prstGeom prst="rect">
            <a:avLst/>
          </a:prstGeom>
          <a:noFill/>
        </p:spPr>
        <p:txBody>
          <a:bodyPr wrap="square" rtlCol="0">
            <a:spAutoFit/>
          </a:bodyPr>
          <a:lstStyle/>
          <a:p>
            <a:r>
              <a:rPr lang="en-US" sz="1400" dirty="0" smtClean="0"/>
              <a:t>(Lance &amp; </a:t>
            </a:r>
            <a:r>
              <a:rPr lang="en-US" sz="1400" dirty="0" err="1" smtClean="0"/>
              <a:t>Hofschire</a:t>
            </a:r>
            <a:r>
              <a:rPr lang="en-US" sz="1400" dirty="0" smtClean="0"/>
              <a:t>, 2012)</a:t>
            </a:r>
            <a:endParaRPr lang="en-US" sz="1400" dirty="0"/>
          </a:p>
        </p:txBody>
      </p:sp>
    </p:spTree>
    <p:extLst>
      <p:ext uri="{BB962C8B-B14F-4D97-AF65-F5344CB8AC3E}">
        <p14:creationId xmlns:p14="http://schemas.microsoft.com/office/powerpoint/2010/main" val="58870286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Motivator</a:t>
            </a:r>
            <a:endParaRPr lang="en-US" dirty="0"/>
          </a:p>
        </p:txBody>
      </p:sp>
      <p:sp>
        <p:nvSpPr>
          <p:cNvPr id="3" name="Content Placeholder 2"/>
          <p:cNvSpPr>
            <a:spLocks noGrp="1"/>
          </p:cNvSpPr>
          <p:nvPr>
            <p:ph sz="quarter" idx="1"/>
          </p:nvPr>
        </p:nvSpPr>
        <p:spPr/>
        <p:txBody>
          <a:bodyPr/>
          <a:lstStyle/>
          <a:p>
            <a:r>
              <a:rPr lang="en-US" dirty="0" smtClean="0"/>
              <a:t>Family Reading Nights</a:t>
            </a:r>
          </a:p>
          <a:p>
            <a:r>
              <a:rPr lang="en-US" dirty="0" smtClean="0"/>
              <a:t>Book Fairs</a:t>
            </a:r>
          </a:p>
          <a:p>
            <a:r>
              <a:rPr lang="en-US" dirty="0" smtClean="0"/>
              <a:t>Connecting with parents to share information</a:t>
            </a:r>
          </a:p>
          <a:p>
            <a:r>
              <a:rPr lang="en-US" dirty="0" smtClean="0"/>
              <a:t>Building partnerships with community members</a:t>
            </a:r>
          </a:p>
          <a:p>
            <a:r>
              <a:rPr lang="en-US" dirty="0" smtClean="0"/>
              <a:t>“Reading in the Schools” Day</a:t>
            </a:r>
          </a:p>
          <a:p>
            <a:r>
              <a:rPr lang="en-US" dirty="0" smtClean="0"/>
              <a:t>Reading “Holidays”</a:t>
            </a:r>
          </a:p>
          <a:p>
            <a:pPr marL="0" indent="0">
              <a:buNone/>
            </a:pPr>
            <a:r>
              <a:rPr lang="en-US" dirty="0" smtClean="0"/>
              <a:t>    Ex. Teen Read Week, Children’s Book Week, Read   	Across America</a:t>
            </a:r>
            <a:endParaRPr lang="en-US" dirty="0"/>
          </a:p>
        </p:txBody>
      </p:sp>
    </p:spTree>
    <p:extLst>
      <p:ext uri="{BB962C8B-B14F-4D97-AF65-F5344CB8AC3E}">
        <p14:creationId xmlns:p14="http://schemas.microsoft.com/office/powerpoint/2010/main" val="82752963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2298761"/>
          </a:xfrm>
        </p:spPr>
        <p:txBody>
          <a:bodyPr>
            <a:normAutofit fontScale="92500" lnSpcReduction="10000"/>
          </a:bodyPr>
          <a:lstStyle/>
          <a:p>
            <a:r>
              <a:rPr lang="en-US" dirty="0"/>
              <a:t>N</a:t>
            </a:r>
            <a:r>
              <a:rPr lang="en-US" dirty="0" smtClean="0"/>
              <a:t>umerous </a:t>
            </a:r>
            <a:r>
              <a:rPr lang="en-US" dirty="0"/>
              <a:t>important elements, and researchers have identified a number of specific factors that correlate with higher student achievement. However, these individual factors can be categorized into the following four main categories. Research has shown that student achievement is higher when...</a:t>
            </a:r>
          </a:p>
          <a:p>
            <a:endParaRPr lang="en-US" dirty="0"/>
          </a:p>
        </p:txBody>
      </p:sp>
      <p:sp>
        <p:nvSpPr>
          <p:cNvPr id="3" name="Title 2"/>
          <p:cNvSpPr>
            <a:spLocks noGrp="1"/>
          </p:cNvSpPr>
          <p:nvPr>
            <p:ph type="title"/>
          </p:nvPr>
        </p:nvSpPr>
        <p:spPr/>
        <p:txBody>
          <a:bodyPr>
            <a:normAutofit fontScale="90000"/>
          </a:bodyPr>
          <a:lstStyle/>
          <a:p>
            <a:r>
              <a:rPr lang="en-US" dirty="0" smtClean="0"/>
              <a:t>A successful library media program is made up of</a:t>
            </a:r>
            <a:endParaRPr lang="en-US" dirty="0"/>
          </a:p>
        </p:txBody>
      </p:sp>
      <p:sp>
        <p:nvSpPr>
          <p:cNvPr id="4" name="TextBox 3"/>
          <p:cNvSpPr txBox="1"/>
          <p:nvPr/>
        </p:nvSpPr>
        <p:spPr>
          <a:xfrm>
            <a:off x="6270172" y="5901545"/>
            <a:ext cx="3820885" cy="307777"/>
          </a:xfrm>
          <a:prstGeom prst="rect">
            <a:avLst/>
          </a:prstGeom>
          <a:noFill/>
        </p:spPr>
        <p:txBody>
          <a:bodyPr wrap="square" rtlCol="0">
            <a:spAutoFit/>
          </a:bodyPr>
          <a:lstStyle/>
          <a:p>
            <a:r>
              <a:rPr lang="en-US" sz="1400" dirty="0" smtClean="0"/>
              <a:t>(Lance &amp; </a:t>
            </a:r>
            <a:r>
              <a:rPr lang="en-US" sz="1400" dirty="0" err="1" smtClean="0"/>
              <a:t>Hofschire</a:t>
            </a:r>
            <a:r>
              <a:rPr lang="en-US" sz="1400" dirty="0" smtClean="0"/>
              <a:t>, 2012)</a:t>
            </a:r>
            <a:endParaRPr lang="en-US" sz="1400" dirty="0"/>
          </a:p>
        </p:txBody>
      </p:sp>
    </p:spTree>
    <p:extLst>
      <p:ext uri="{BB962C8B-B14F-4D97-AF65-F5344CB8AC3E}">
        <p14:creationId xmlns:p14="http://schemas.microsoft.com/office/powerpoint/2010/main" val="11129834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contribute</a:t>
            </a:r>
            <a:endParaRPr lang="en-US" dirty="0"/>
          </a:p>
        </p:txBody>
      </p:sp>
      <p:sp>
        <p:nvSpPr>
          <p:cNvPr id="3" name="Content Placeholder 2"/>
          <p:cNvSpPr>
            <a:spLocks noGrp="1"/>
          </p:cNvSpPr>
          <p:nvPr>
            <p:ph sz="quarter" idx="2"/>
          </p:nvPr>
        </p:nvSpPr>
        <p:spPr>
          <a:xfrm>
            <a:off x="609600" y="2438399"/>
            <a:ext cx="3886200" cy="3926191"/>
          </a:xfrm>
        </p:spPr>
        <p:txBody>
          <a:bodyPr>
            <a:noAutofit/>
          </a:bodyPr>
          <a:lstStyle/>
          <a:p>
            <a:pPr marL="0" indent="0">
              <a:buNone/>
            </a:pPr>
            <a:r>
              <a:rPr lang="en-US" sz="2500" b="1" dirty="0" smtClean="0"/>
              <a:t>A. Library </a:t>
            </a:r>
            <a:r>
              <a:rPr lang="en-US" sz="2500" b="1" dirty="0"/>
              <a:t>media centers </a:t>
            </a:r>
            <a:endParaRPr lang="en-US" sz="2500" b="1" dirty="0" smtClean="0"/>
          </a:p>
          <a:p>
            <a:pPr marL="0" indent="0">
              <a:buNone/>
            </a:pPr>
            <a:r>
              <a:rPr lang="en-US" sz="2500" b="1" dirty="0"/>
              <a:t> </a:t>
            </a:r>
            <a:r>
              <a:rPr lang="en-US" sz="2500" b="1" dirty="0" smtClean="0"/>
              <a:t>    are </a:t>
            </a:r>
            <a:r>
              <a:rPr lang="en-US" sz="2500" b="1" dirty="0"/>
              <a:t>staffed at higher </a:t>
            </a:r>
            <a:endParaRPr lang="en-US" sz="2500" b="1" dirty="0" smtClean="0"/>
          </a:p>
          <a:p>
            <a:pPr marL="0" indent="0">
              <a:buNone/>
            </a:pPr>
            <a:r>
              <a:rPr lang="en-US" sz="2500" b="1" dirty="0"/>
              <a:t> </a:t>
            </a:r>
            <a:r>
              <a:rPr lang="en-US" sz="2500" b="1" dirty="0" smtClean="0"/>
              <a:t>    levels </a:t>
            </a:r>
            <a:r>
              <a:rPr lang="en-US" sz="2500" b="1" dirty="0"/>
              <a:t>(more positions, </a:t>
            </a:r>
            <a:endParaRPr lang="en-US" sz="2500" b="1" dirty="0" smtClean="0"/>
          </a:p>
          <a:p>
            <a:pPr marL="0" indent="0">
              <a:buNone/>
            </a:pPr>
            <a:r>
              <a:rPr lang="en-US" sz="2500" b="1" dirty="0"/>
              <a:t> </a:t>
            </a:r>
            <a:r>
              <a:rPr lang="en-US" sz="2500" b="1" dirty="0" smtClean="0"/>
              <a:t>    more </a:t>
            </a:r>
            <a:r>
              <a:rPr lang="en-US" sz="2500" b="1" dirty="0"/>
              <a:t>hours)</a:t>
            </a:r>
            <a:r>
              <a:rPr lang="en-US" sz="2500" b="1" dirty="0" smtClean="0"/>
              <a:t>.</a:t>
            </a:r>
            <a:br>
              <a:rPr lang="en-US" sz="2500" b="1" dirty="0" smtClean="0"/>
            </a:br>
            <a:r>
              <a:rPr lang="en-US" sz="2500" b="1" dirty="0" smtClean="0"/>
              <a:t>B. Library media centers</a:t>
            </a:r>
          </a:p>
          <a:p>
            <a:pPr marL="0" indent="0">
              <a:buNone/>
            </a:pPr>
            <a:r>
              <a:rPr lang="en-US" sz="2500" b="1" dirty="0"/>
              <a:t> </a:t>
            </a:r>
            <a:r>
              <a:rPr lang="en-US" sz="2500" b="1" dirty="0" smtClean="0"/>
              <a:t>   have </a:t>
            </a:r>
            <a:r>
              <a:rPr lang="en-US" sz="2500" b="1" dirty="0"/>
              <a:t>larger collections </a:t>
            </a:r>
            <a:endParaRPr lang="en-US" sz="2500" b="1" dirty="0" smtClean="0"/>
          </a:p>
          <a:p>
            <a:pPr marL="0" indent="0">
              <a:buNone/>
            </a:pPr>
            <a:r>
              <a:rPr lang="en-US" sz="2500" b="1" dirty="0"/>
              <a:t> </a:t>
            </a:r>
            <a:r>
              <a:rPr lang="en-US" sz="2500" b="1" dirty="0" smtClean="0"/>
              <a:t>   of </a:t>
            </a:r>
            <a:r>
              <a:rPr lang="en-US" sz="2500" b="1" dirty="0"/>
              <a:t>better quality </a:t>
            </a:r>
            <a:r>
              <a:rPr lang="en-US" sz="2500" b="1" dirty="0" smtClean="0"/>
              <a:t> </a:t>
            </a:r>
          </a:p>
          <a:p>
            <a:pPr marL="0" indent="0">
              <a:buNone/>
            </a:pPr>
            <a:r>
              <a:rPr lang="en-US" sz="2500" b="1" dirty="0"/>
              <a:t> </a:t>
            </a:r>
            <a:r>
              <a:rPr lang="en-US" sz="2500" b="1" dirty="0" smtClean="0"/>
              <a:t>   information </a:t>
            </a:r>
            <a:r>
              <a:rPr lang="en-US" sz="2500" b="1" dirty="0"/>
              <a:t>resources</a:t>
            </a:r>
            <a:r>
              <a:rPr lang="en-US" sz="2500" b="1" dirty="0" smtClean="0"/>
              <a:t>.</a:t>
            </a:r>
            <a:endParaRPr lang="en-US" sz="2500" b="1" dirty="0"/>
          </a:p>
        </p:txBody>
      </p:sp>
      <p:sp>
        <p:nvSpPr>
          <p:cNvPr id="4" name="Content Placeholder 3"/>
          <p:cNvSpPr>
            <a:spLocks noGrp="1"/>
          </p:cNvSpPr>
          <p:nvPr>
            <p:ph sz="quarter" idx="4"/>
          </p:nvPr>
        </p:nvSpPr>
        <p:spPr>
          <a:xfrm>
            <a:off x="4800600" y="2438400"/>
            <a:ext cx="3886200" cy="4419600"/>
          </a:xfrm>
        </p:spPr>
        <p:txBody>
          <a:bodyPr>
            <a:normAutofit fontScale="77500" lnSpcReduction="20000"/>
          </a:bodyPr>
          <a:lstStyle/>
          <a:p>
            <a:pPr marL="0" indent="0">
              <a:buNone/>
            </a:pPr>
            <a:r>
              <a:rPr lang="en-US" b="1" dirty="0" smtClean="0"/>
              <a:t>C. Library </a:t>
            </a:r>
            <a:r>
              <a:rPr lang="en-US" b="1" dirty="0"/>
              <a:t>media centers </a:t>
            </a:r>
            <a:endParaRPr lang="en-US" b="1" dirty="0" smtClean="0"/>
          </a:p>
          <a:p>
            <a:pPr marL="0" indent="0">
              <a:buNone/>
            </a:pPr>
            <a:r>
              <a:rPr lang="en-US" b="1" dirty="0"/>
              <a:t> </a:t>
            </a:r>
            <a:r>
              <a:rPr lang="en-US" b="1" dirty="0" smtClean="0"/>
              <a:t>   and </a:t>
            </a:r>
            <a:r>
              <a:rPr lang="en-US" b="1" dirty="0"/>
              <a:t>resources are used </a:t>
            </a:r>
            <a:endParaRPr lang="en-US" b="1" dirty="0" smtClean="0"/>
          </a:p>
          <a:p>
            <a:pPr marL="0" indent="0">
              <a:buNone/>
            </a:pPr>
            <a:r>
              <a:rPr lang="en-US" b="1" dirty="0"/>
              <a:t> </a:t>
            </a:r>
            <a:r>
              <a:rPr lang="en-US" b="1" dirty="0" smtClean="0"/>
              <a:t>   more </a:t>
            </a:r>
            <a:r>
              <a:rPr lang="en-US" b="1" dirty="0"/>
              <a:t>frequently </a:t>
            </a:r>
            <a:r>
              <a:rPr lang="en-US" b="1" dirty="0" smtClean="0"/>
              <a:t>by </a:t>
            </a:r>
          </a:p>
          <a:p>
            <a:pPr marL="0" indent="0">
              <a:buNone/>
            </a:pPr>
            <a:r>
              <a:rPr lang="en-US" b="1" dirty="0"/>
              <a:t> </a:t>
            </a:r>
            <a:r>
              <a:rPr lang="en-US" b="1" dirty="0" smtClean="0"/>
              <a:t>   students </a:t>
            </a:r>
            <a:r>
              <a:rPr lang="en-US" b="1" dirty="0"/>
              <a:t>and staff.</a:t>
            </a:r>
          </a:p>
          <a:p>
            <a:pPr marL="0" indent="0">
              <a:buNone/>
            </a:pPr>
            <a:r>
              <a:rPr lang="en-US" b="1" dirty="0" smtClean="0"/>
              <a:t>D. Library </a:t>
            </a:r>
            <a:r>
              <a:rPr lang="en-US" b="1" dirty="0"/>
              <a:t>media specialists </a:t>
            </a:r>
            <a:endParaRPr lang="en-US" b="1" dirty="0" smtClean="0"/>
          </a:p>
          <a:p>
            <a:pPr marL="0" indent="0">
              <a:buNone/>
            </a:pPr>
            <a:r>
              <a:rPr lang="en-US" b="1" dirty="0" smtClean="0"/>
              <a:t>    spend </a:t>
            </a:r>
            <a:r>
              <a:rPr lang="en-US" b="1" dirty="0"/>
              <a:t>more time </a:t>
            </a:r>
            <a:endParaRPr lang="en-US" b="1" dirty="0" smtClean="0"/>
          </a:p>
          <a:p>
            <a:pPr marL="0" indent="0">
              <a:buNone/>
            </a:pPr>
            <a:r>
              <a:rPr lang="en-US" b="1" dirty="0"/>
              <a:t> </a:t>
            </a:r>
            <a:r>
              <a:rPr lang="en-US" b="1" dirty="0" smtClean="0"/>
              <a:t>   collaborating </a:t>
            </a:r>
            <a:r>
              <a:rPr lang="en-US" b="1" dirty="0"/>
              <a:t>with </a:t>
            </a:r>
            <a:endParaRPr lang="en-US" b="1" dirty="0" smtClean="0"/>
          </a:p>
          <a:p>
            <a:pPr marL="0" indent="0">
              <a:buNone/>
            </a:pPr>
            <a:r>
              <a:rPr lang="en-US" b="1" dirty="0"/>
              <a:t> </a:t>
            </a:r>
            <a:r>
              <a:rPr lang="en-US" b="1" dirty="0" smtClean="0"/>
              <a:t>   classroom </a:t>
            </a:r>
            <a:r>
              <a:rPr lang="en-US" b="1" dirty="0"/>
              <a:t>teachers to </a:t>
            </a:r>
            <a:endParaRPr lang="en-US" b="1" dirty="0" smtClean="0"/>
          </a:p>
          <a:p>
            <a:pPr marL="0" indent="0">
              <a:buNone/>
            </a:pPr>
            <a:r>
              <a:rPr lang="en-US" b="1" dirty="0"/>
              <a:t> </a:t>
            </a:r>
            <a:r>
              <a:rPr lang="en-US" b="1" dirty="0" smtClean="0"/>
              <a:t>   teach </a:t>
            </a:r>
            <a:r>
              <a:rPr lang="en-US" b="1" dirty="0"/>
              <a:t>information </a:t>
            </a:r>
            <a:endParaRPr lang="en-US" b="1" dirty="0" smtClean="0"/>
          </a:p>
          <a:p>
            <a:pPr marL="0" indent="0">
              <a:buNone/>
            </a:pPr>
            <a:r>
              <a:rPr lang="en-US" b="1" dirty="0"/>
              <a:t> </a:t>
            </a:r>
            <a:r>
              <a:rPr lang="en-US" b="1" dirty="0" smtClean="0"/>
              <a:t>   literacy curriculum </a:t>
            </a:r>
          </a:p>
          <a:p>
            <a:pPr marL="0" indent="0">
              <a:buNone/>
            </a:pPr>
            <a:r>
              <a:rPr lang="en-US" b="1" dirty="0"/>
              <a:t> </a:t>
            </a:r>
            <a:r>
              <a:rPr lang="en-US" b="1" dirty="0" smtClean="0"/>
              <a:t>   standards. </a:t>
            </a:r>
          </a:p>
          <a:p>
            <a:pPr marL="0" indent="0">
              <a:buNone/>
            </a:pPr>
            <a:r>
              <a:rPr lang="en-US" sz="1800" b="1" dirty="0"/>
              <a:t> </a:t>
            </a:r>
            <a:r>
              <a:rPr lang="en-US" sz="1800" b="1" dirty="0" smtClean="0"/>
              <a:t>                                     </a:t>
            </a:r>
            <a:r>
              <a:rPr lang="en-US" sz="1800" dirty="0" smtClean="0"/>
              <a:t>(</a:t>
            </a:r>
            <a:r>
              <a:rPr lang="en-US" sz="1800" dirty="0"/>
              <a:t>Lance &amp; </a:t>
            </a:r>
            <a:r>
              <a:rPr lang="en-US" sz="1800" dirty="0" err="1"/>
              <a:t>Hofschire</a:t>
            </a:r>
            <a:r>
              <a:rPr lang="en-US" sz="1800" dirty="0"/>
              <a:t>, </a:t>
            </a:r>
            <a:r>
              <a:rPr lang="en-US" sz="1800" dirty="0" smtClean="0"/>
              <a:t>2012)</a:t>
            </a:r>
            <a:endParaRPr lang="en-US" sz="1800" dirty="0"/>
          </a:p>
        </p:txBody>
      </p:sp>
      <p:sp>
        <p:nvSpPr>
          <p:cNvPr id="5" name="Text Placeholder 4"/>
          <p:cNvSpPr>
            <a:spLocks noGrp="1"/>
          </p:cNvSpPr>
          <p:nvPr>
            <p:ph type="body" sz="quarter" idx="1"/>
          </p:nvPr>
        </p:nvSpPr>
        <p:spPr/>
        <p:txBody>
          <a:bodyPr/>
          <a:lstStyle/>
          <a:p>
            <a:endParaRPr lang="en-US" dirty="0"/>
          </a:p>
        </p:txBody>
      </p:sp>
      <p:sp>
        <p:nvSpPr>
          <p:cNvPr id="6" name="Text Placeholder 5"/>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29674169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library is especially important for children of poverty, because they have very little access to books at home (</a:t>
            </a:r>
            <a:r>
              <a:rPr lang="en-US" dirty="0" err="1" smtClean="0"/>
              <a:t>Feitelson</a:t>
            </a:r>
            <a:r>
              <a:rPr lang="en-US" dirty="0" smtClean="0"/>
              <a:t> and Goldstein, 1986), at school, and in their communities. The library is often their only source of books.”</a:t>
            </a:r>
          </a:p>
          <a:p>
            <a:r>
              <a:rPr lang="en-US" dirty="0" smtClean="0"/>
              <a:t>Study after study has shown that library quality is related to reading achievement at the state and national level. (Lance, 2004)</a:t>
            </a:r>
            <a:endParaRPr lang="en-US" dirty="0"/>
          </a:p>
        </p:txBody>
      </p:sp>
    </p:spTree>
    <p:extLst>
      <p:ext uri="{BB962C8B-B14F-4D97-AF65-F5344CB8AC3E}">
        <p14:creationId xmlns:p14="http://schemas.microsoft.com/office/powerpoint/2010/main" val="7641136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2466826"/>
          </a:xfrm>
        </p:spPr>
        <p:txBody>
          <a:bodyPr>
            <a:normAutofit/>
          </a:bodyPr>
          <a:lstStyle/>
          <a:p>
            <a:r>
              <a:rPr lang="en-US" dirty="0" smtClean="0"/>
              <a:t>“</a:t>
            </a:r>
            <a:r>
              <a:rPr lang="en-US" dirty="0"/>
              <a:t>Learning just doesn’t happen in a classroom, it needs to be encouraged, supported, directed, and inspired—all those things happen in the strong school library.</a:t>
            </a:r>
            <a:r>
              <a:rPr lang="en-US" dirty="0" smtClean="0"/>
              <a:t>”</a:t>
            </a:r>
          </a:p>
          <a:p>
            <a:r>
              <a:rPr lang="en-US" dirty="0" smtClean="0"/>
              <a:t>- Connie Williams</a:t>
            </a:r>
            <a:endParaRPr lang="en-US" dirty="0"/>
          </a:p>
        </p:txBody>
      </p:sp>
      <p:sp>
        <p:nvSpPr>
          <p:cNvPr id="3" name="Title 2"/>
          <p:cNvSpPr>
            <a:spLocks noGrp="1"/>
          </p:cNvSpPr>
          <p:nvPr>
            <p:ph type="title"/>
          </p:nvPr>
        </p:nvSpPr>
        <p:spPr/>
        <p:txBody>
          <a:bodyPr/>
          <a:lstStyle/>
          <a:p>
            <a:r>
              <a:rPr lang="en-US" dirty="0" smtClean="0"/>
              <a:t>Quote</a:t>
            </a:r>
            <a:endParaRPr lang="en-US" dirty="0"/>
          </a:p>
        </p:txBody>
      </p:sp>
      <p:sp>
        <p:nvSpPr>
          <p:cNvPr id="4" name="TextBox 3"/>
          <p:cNvSpPr txBox="1"/>
          <p:nvPr/>
        </p:nvSpPr>
        <p:spPr>
          <a:xfrm>
            <a:off x="6694713" y="5942818"/>
            <a:ext cx="3755572" cy="307777"/>
          </a:xfrm>
          <a:prstGeom prst="rect">
            <a:avLst/>
          </a:prstGeom>
          <a:noFill/>
        </p:spPr>
        <p:txBody>
          <a:bodyPr wrap="square" rtlCol="0">
            <a:spAutoFit/>
          </a:bodyPr>
          <a:lstStyle/>
          <a:p>
            <a:r>
              <a:rPr lang="en-US" sz="1400" dirty="0" smtClean="0"/>
              <a:t>(Lance, 2012)</a:t>
            </a:r>
            <a:endParaRPr lang="en-US" sz="1400" dirty="0"/>
          </a:p>
        </p:txBody>
      </p:sp>
    </p:spTree>
    <p:extLst>
      <p:ext uri="{BB962C8B-B14F-4D97-AF65-F5344CB8AC3E}">
        <p14:creationId xmlns:p14="http://schemas.microsoft.com/office/powerpoint/2010/main" val="235423884"/>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Students—What It’s All About</a:t>
            </a:r>
            <a:endParaRPr lang="en-US" dirty="0"/>
          </a:p>
        </p:txBody>
      </p:sp>
      <p:sp>
        <p:nvSpPr>
          <p:cNvPr id="3" name="Text Placeholder 2"/>
          <p:cNvSpPr>
            <a:spLocks noGrp="1"/>
          </p:cNvSpPr>
          <p:nvPr>
            <p:ph type="body" idx="2"/>
          </p:nvPr>
        </p:nvSpPr>
        <p:spPr>
          <a:xfrm>
            <a:off x="609600" y="4604657"/>
            <a:ext cx="7772400" cy="1491343"/>
          </a:xfrm>
        </p:spPr>
        <p:txBody>
          <a:bodyPr>
            <a:normAutofit fontScale="25000" lnSpcReduction="20000"/>
          </a:bodyPr>
          <a:lstStyle/>
          <a:p>
            <a:pPr algn="ctr"/>
            <a:r>
              <a:rPr lang="en-US" sz="5600" i="1" dirty="0" smtClean="0">
                <a:solidFill>
                  <a:schemeClr val="tx1"/>
                </a:solidFill>
              </a:rPr>
              <a:t>“My </a:t>
            </a:r>
            <a:r>
              <a:rPr lang="en-US" sz="5600" i="1" dirty="0">
                <a:solidFill>
                  <a:schemeClr val="tx1"/>
                </a:solidFill>
              </a:rPr>
              <a:t>Media Center </a:t>
            </a:r>
            <a:r>
              <a:rPr lang="en-US" sz="5600" i="1" dirty="0" smtClean="0">
                <a:solidFill>
                  <a:schemeClr val="tx1"/>
                </a:solidFill>
              </a:rPr>
              <a:t>rocks </a:t>
            </a:r>
            <a:r>
              <a:rPr lang="en-US" sz="5600" i="1" dirty="0">
                <a:solidFill>
                  <a:schemeClr val="tx1"/>
                </a:solidFill>
              </a:rPr>
              <a:t>for a myriad of reasons. To begin with, it is simply outstanding to </a:t>
            </a:r>
            <a:r>
              <a:rPr lang="en-US" sz="5600" i="1" dirty="0" smtClean="0">
                <a:solidFill>
                  <a:schemeClr val="tx1"/>
                </a:solidFill>
              </a:rPr>
              <a:t>see the </a:t>
            </a:r>
            <a:r>
              <a:rPr lang="en-US" sz="5600" i="1" dirty="0">
                <a:solidFill>
                  <a:schemeClr val="tx1"/>
                </a:solidFill>
              </a:rPr>
              <a:t>transformation that it has undergone. New laptop computers, interesting books, plush </a:t>
            </a:r>
            <a:r>
              <a:rPr lang="en-US" sz="5600" i="1" dirty="0" smtClean="0">
                <a:solidFill>
                  <a:schemeClr val="tx1"/>
                </a:solidFill>
              </a:rPr>
              <a:t>couches, and </a:t>
            </a:r>
            <a:r>
              <a:rPr lang="en-US" sz="5600" i="1" dirty="0">
                <a:solidFill>
                  <a:schemeClr val="tx1"/>
                </a:solidFill>
              </a:rPr>
              <a:t>a SMART Board are among the products of the renovation. Honestly, the aesthetic aspect </a:t>
            </a:r>
            <a:r>
              <a:rPr lang="en-US" sz="5600" i="1" dirty="0" smtClean="0">
                <a:solidFill>
                  <a:schemeClr val="tx1"/>
                </a:solidFill>
              </a:rPr>
              <a:t>of the </a:t>
            </a:r>
            <a:r>
              <a:rPr lang="en-US" sz="5600" i="1" dirty="0">
                <a:solidFill>
                  <a:schemeClr val="tx1"/>
                </a:solidFill>
              </a:rPr>
              <a:t>building makes a big difference in the way the students view the Media Center, and </a:t>
            </a:r>
            <a:r>
              <a:rPr lang="en-US" sz="5600" i="1" dirty="0" smtClean="0">
                <a:solidFill>
                  <a:schemeClr val="tx1"/>
                </a:solidFill>
              </a:rPr>
              <a:t>so–improving </a:t>
            </a:r>
            <a:r>
              <a:rPr lang="en-US" sz="5600" i="1" dirty="0">
                <a:solidFill>
                  <a:schemeClr val="tx1"/>
                </a:solidFill>
              </a:rPr>
              <a:t>the inside encourages pupils to enter and take part of the library’s resources. Also, </a:t>
            </a:r>
            <a:r>
              <a:rPr lang="en-US" sz="5600" i="1" dirty="0" smtClean="0">
                <a:solidFill>
                  <a:schemeClr val="tx1"/>
                </a:solidFill>
              </a:rPr>
              <a:t>the comfort </a:t>
            </a:r>
            <a:r>
              <a:rPr lang="en-US" sz="5600" i="1" dirty="0">
                <a:solidFill>
                  <a:schemeClr val="tx1"/>
                </a:solidFill>
              </a:rPr>
              <a:t>level has increased. Instead of the stuffy, uncomfortable environment associated </a:t>
            </a:r>
            <a:r>
              <a:rPr lang="en-US" sz="5600" i="1" dirty="0" smtClean="0">
                <a:solidFill>
                  <a:schemeClr val="tx1"/>
                </a:solidFill>
              </a:rPr>
              <a:t>with libraries</a:t>
            </a:r>
            <a:r>
              <a:rPr lang="en-US" sz="5600" i="1" dirty="0">
                <a:solidFill>
                  <a:schemeClr val="tx1"/>
                </a:solidFill>
              </a:rPr>
              <a:t>, bright, wrap-around couches and chairs have allowed Robinson students to relax and </a:t>
            </a:r>
            <a:r>
              <a:rPr lang="en-US" sz="5600" i="1" dirty="0" smtClean="0">
                <a:solidFill>
                  <a:schemeClr val="tx1"/>
                </a:solidFill>
              </a:rPr>
              <a:t>learn simultaneously</a:t>
            </a:r>
            <a:r>
              <a:rPr lang="en-US" sz="5600" i="1" dirty="0">
                <a:solidFill>
                  <a:schemeClr val="tx1"/>
                </a:solidFill>
              </a:rPr>
              <a:t>. Overall, the Media Center </a:t>
            </a:r>
            <a:r>
              <a:rPr lang="en-US" sz="5600" i="1" dirty="0" smtClean="0">
                <a:solidFill>
                  <a:schemeClr val="tx1"/>
                </a:solidFill>
              </a:rPr>
              <a:t>rocks!” –Daniela, Senior</a:t>
            </a:r>
          </a:p>
          <a:p>
            <a:endParaRPr lang="en-US" dirty="0"/>
          </a:p>
        </p:txBody>
      </p:sp>
      <p:sp>
        <p:nvSpPr>
          <p:cNvPr id="4" name="Content Placeholder 3"/>
          <p:cNvSpPr>
            <a:spLocks noGrp="1"/>
          </p:cNvSpPr>
          <p:nvPr>
            <p:ph sz="quarter" idx="1"/>
          </p:nvPr>
        </p:nvSpPr>
        <p:spPr>
          <a:xfrm>
            <a:off x="533400" y="1600199"/>
            <a:ext cx="8153400" cy="3026229"/>
          </a:xfrm>
        </p:spPr>
        <p:txBody>
          <a:bodyPr>
            <a:normAutofit fontScale="70000" lnSpcReduction="20000"/>
          </a:bodyPr>
          <a:lstStyle/>
          <a:p>
            <a:pPr marL="0" indent="0">
              <a:buNone/>
            </a:pPr>
            <a:r>
              <a:rPr lang="en-US" dirty="0" smtClean="0"/>
              <a:t>With libraries and librarians…</a:t>
            </a:r>
          </a:p>
          <a:p>
            <a:pPr marL="514350" indent="-514350">
              <a:buAutoNum type="arabicPeriod"/>
            </a:pPr>
            <a:r>
              <a:rPr lang="en-US" dirty="0" smtClean="0"/>
              <a:t>Students read more for fun and on their own time.</a:t>
            </a:r>
          </a:p>
          <a:p>
            <a:pPr marL="0" indent="0">
              <a:buNone/>
            </a:pPr>
            <a:r>
              <a:rPr lang="en-US" sz="2100" i="1" dirty="0">
                <a:solidFill>
                  <a:schemeClr val="accent2"/>
                </a:solidFill>
              </a:rPr>
              <a:t>“I've been able to visit the library during my lunch hour or after school to study in a peaceful environment </a:t>
            </a:r>
            <a:r>
              <a:rPr lang="en-US" sz="2100" i="1" dirty="0" smtClean="0">
                <a:solidFill>
                  <a:schemeClr val="accent2"/>
                </a:solidFill>
              </a:rPr>
              <a:t>and check </a:t>
            </a:r>
            <a:r>
              <a:rPr lang="en-US" sz="2100" i="1" dirty="0">
                <a:solidFill>
                  <a:schemeClr val="accent2"/>
                </a:solidFill>
              </a:rPr>
              <a:t>out books in the comfort of my school's library.”</a:t>
            </a:r>
            <a:endParaRPr lang="en-US" sz="2100" dirty="0" smtClean="0">
              <a:solidFill>
                <a:schemeClr val="accent2"/>
              </a:solidFill>
            </a:endParaRPr>
          </a:p>
          <a:p>
            <a:pPr marL="0" indent="0">
              <a:buNone/>
            </a:pPr>
            <a:r>
              <a:rPr lang="en-US" sz="1700" dirty="0" smtClean="0">
                <a:solidFill>
                  <a:schemeClr val="accent2"/>
                </a:solidFill>
              </a:rPr>
              <a:t>2.      </a:t>
            </a:r>
            <a:r>
              <a:rPr lang="en-US" dirty="0" smtClean="0"/>
              <a:t>Students conduct deeper inquiry into subject areas.</a:t>
            </a:r>
          </a:p>
          <a:p>
            <a:pPr marL="0" indent="0">
              <a:buNone/>
            </a:pPr>
            <a:r>
              <a:rPr lang="en-US" sz="2100" i="1" dirty="0">
                <a:solidFill>
                  <a:schemeClr val="accent2"/>
                </a:solidFill>
              </a:rPr>
              <a:t>“The library gives me the option to go back and do more extensive research on certain subjects that I’m </a:t>
            </a:r>
            <a:r>
              <a:rPr lang="en-US" sz="2100" i="1" dirty="0" smtClean="0">
                <a:solidFill>
                  <a:schemeClr val="accent2"/>
                </a:solidFill>
              </a:rPr>
              <a:t>studying. That </a:t>
            </a:r>
            <a:r>
              <a:rPr lang="en-US" sz="2100" i="1" dirty="0">
                <a:solidFill>
                  <a:schemeClr val="accent2"/>
                </a:solidFill>
              </a:rPr>
              <a:t>has helped my grades improve—as well as my attitude.”</a:t>
            </a:r>
            <a:endParaRPr lang="en-US" sz="2100" dirty="0" smtClean="0">
              <a:solidFill>
                <a:schemeClr val="accent2"/>
              </a:solidFill>
            </a:endParaRPr>
          </a:p>
          <a:p>
            <a:pPr marL="514350" indent="-514350">
              <a:buAutoNum type="arabicPeriod" startAt="3"/>
            </a:pPr>
            <a:r>
              <a:rPr lang="en-US" dirty="0" smtClean="0"/>
              <a:t>Students’ reading and language skills improve. </a:t>
            </a:r>
          </a:p>
          <a:p>
            <a:pPr marL="0" indent="0">
              <a:buNone/>
            </a:pPr>
            <a:r>
              <a:rPr lang="en-US" sz="2100" i="1" dirty="0">
                <a:solidFill>
                  <a:schemeClr val="accent2"/>
                </a:solidFill>
              </a:rPr>
              <a:t>“I went through three books that were fairly long that averaged about 700 pages each. Since I started reading </a:t>
            </a:r>
            <a:r>
              <a:rPr lang="en-US" sz="2100" i="1" dirty="0" smtClean="0">
                <a:solidFill>
                  <a:schemeClr val="accent2"/>
                </a:solidFill>
              </a:rPr>
              <a:t>these books</a:t>
            </a:r>
            <a:r>
              <a:rPr lang="en-US" sz="2100" i="1" dirty="0">
                <a:solidFill>
                  <a:schemeClr val="accent2"/>
                </a:solidFill>
              </a:rPr>
              <a:t>, I have learned to use and master several words that were not in my regular vocabulary.”</a:t>
            </a:r>
            <a:endParaRPr lang="en-US" sz="2100" dirty="0">
              <a:solidFill>
                <a:schemeClr val="accent2"/>
              </a:solidFill>
            </a:endParaRPr>
          </a:p>
        </p:txBody>
      </p:sp>
      <p:sp>
        <p:nvSpPr>
          <p:cNvPr id="5" name="TextBox 4"/>
          <p:cNvSpPr txBox="1"/>
          <p:nvPr/>
        </p:nvSpPr>
        <p:spPr>
          <a:xfrm>
            <a:off x="1763487" y="6335485"/>
            <a:ext cx="7924800" cy="246221"/>
          </a:xfrm>
          <a:prstGeom prst="rect">
            <a:avLst/>
          </a:prstGeom>
          <a:noFill/>
        </p:spPr>
        <p:txBody>
          <a:bodyPr wrap="square" rtlCol="0">
            <a:spAutoFit/>
          </a:bodyPr>
          <a:lstStyle/>
          <a:p>
            <a:r>
              <a:rPr lang="en-US" sz="1000" dirty="0" smtClean="0"/>
              <a:t>(“Students </a:t>
            </a:r>
            <a:r>
              <a:rPr lang="en-US" sz="1000" dirty="0"/>
              <a:t>at New York life revitalizing high school libraries sites talk about why their high school library media centers ‘rock</a:t>
            </a:r>
            <a:r>
              <a:rPr lang="en-US" sz="1000" dirty="0" smtClean="0"/>
              <a:t>’!”, 2006)</a:t>
            </a:r>
            <a:endParaRPr lang="en-US" sz="1000" dirty="0"/>
          </a:p>
        </p:txBody>
      </p:sp>
    </p:spTree>
    <p:extLst>
      <p:ext uri="{BB962C8B-B14F-4D97-AF65-F5344CB8AC3E}">
        <p14:creationId xmlns:p14="http://schemas.microsoft.com/office/powerpoint/2010/main" val="381198613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fact…</a:t>
            </a:r>
            <a:endParaRPr lang="en-US" dirty="0"/>
          </a:p>
        </p:txBody>
      </p:sp>
      <p:sp>
        <p:nvSpPr>
          <p:cNvPr id="3" name="Text Placeholder 2"/>
          <p:cNvSpPr>
            <a:spLocks noGrp="1"/>
          </p:cNvSpPr>
          <p:nvPr>
            <p:ph type="body" idx="2"/>
          </p:nvPr>
        </p:nvSpPr>
        <p:spPr>
          <a:xfrm>
            <a:off x="609600" y="1752600"/>
            <a:ext cx="1752600" cy="4343400"/>
          </a:xfrm>
        </p:spPr>
        <p:txBody>
          <a:bodyPr>
            <a:normAutofit/>
          </a:bodyPr>
          <a:lstStyle/>
          <a:p>
            <a:r>
              <a:rPr lang="en-US" sz="1400" dirty="0" smtClean="0"/>
              <a:t>“Until poverty is drastically reduced or eliminated, school needs to defend children against the effects of poverty.  This means providing nutrition, health care, a clean environment, and books.  For policy, this means continued and expanded support for free/reduced meal programs, school nursing care, and, of course, improved school and classroom libraries.”</a:t>
            </a:r>
            <a:endParaRPr lang="en-US" sz="1400" dirty="0"/>
          </a:p>
        </p:txBody>
      </p:sp>
      <p:sp>
        <p:nvSpPr>
          <p:cNvPr id="4" name="Content Placeholder 3"/>
          <p:cNvSpPr>
            <a:spLocks noGrp="1"/>
          </p:cNvSpPr>
          <p:nvPr>
            <p:ph sz="quarter" idx="1"/>
          </p:nvPr>
        </p:nvSpPr>
        <p:spPr>
          <a:xfrm>
            <a:off x="2471057" y="1763486"/>
            <a:ext cx="6400800" cy="4419600"/>
          </a:xfrm>
        </p:spPr>
        <p:txBody>
          <a:bodyPr>
            <a:normAutofit fontScale="92500" lnSpcReduction="20000"/>
          </a:bodyPr>
          <a:lstStyle/>
          <a:p>
            <a:pPr marL="0" indent="0">
              <a:buNone/>
            </a:pPr>
            <a:r>
              <a:rPr lang="en-US" sz="2400" b="1" dirty="0" smtClean="0"/>
              <a:t>Strong, well-funded school libraries with a certified library media specialist have been identified as one way that we can protect students from the impacts of poverty.  </a:t>
            </a:r>
          </a:p>
          <a:p>
            <a:pPr marL="514350" indent="-514350">
              <a:buFont typeface="+mj-lt"/>
              <a:buAutoNum type="arabicPeriod"/>
            </a:pPr>
            <a:r>
              <a:rPr lang="en-US" sz="2400" dirty="0" smtClean="0"/>
              <a:t>“Predictors related to access to reading material are strong and consistent predictors of reading test scores.”</a:t>
            </a:r>
          </a:p>
          <a:p>
            <a:pPr marL="514350" indent="-514350">
              <a:buFont typeface="+mj-lt"/>
              <a:buAutoNum type="arabicPeriod"/>
            </a:pPr>
            <a:r>
              <a:rPr lang="en-US" sz="2400" dirty="0" smtClean="0"/>
              <a:t>“Providing access to books can, at least to some extent, make up for the effects of poverty on reading…increasing access to books can not only help students enormously—it can even mitigate the effects of poverty on school achievement and literacy development.”</a:t>
            </a:r>
          </a:p>
          <a:p>
            <a:pPr marL="514350" indent="-514350">
              <a:buFont typeface="+mj-lt"/>
              <a:buAutoNum type="arabicPeriod"/>
            </a:pPr>
            <a:r>
              <a:rPr lang="en-US" sz="2400" dirty="0" smtClean="0"/>
              <a:t>“The school library may be the only source of books for students living in poverty.” </a:t>
            </a:r>
            <a:endParaRPr lang="en-US" sz="2400" dirty="0"/>
          </a:p>
        </p:txBody>
      </p:sp>
      <p:sp>
        <p:nvSpPr>
          <p:cNvPr id="6" name="TextBox 5"/>
          <p:cNvSpPr txBox="1"/>
          <p:nvPr/>
        </p:nvSpPr>
        <p:spPr>
          <a:xfrm>
            <a:off x="6819900" y="6302829"/>
            <a:ext cx="4103914" cy="307777"/>
          </a:xfrm>
          <a:prstGeom prst="rect">
            <a:avLst/>
          </a:prstGeom>
          <a:noFill/>
        </p:spPr>
        <p:txBody>
          <a:bodyPr wrap="square" rtlCol="0">
            <a:spAutoFit/>
          </a:bodyPr>
          <a:lstStyle/>
          <a:p>
            <a:r>
              <a:rPr lang="en-US" sz="1400" dirty="0" smtClean="0"/>
              <a:t>(</a:t>
            </a:r>
            <a:r>
              <a:rPr lang="en-US" sz="1400" dirty="0" err="1" smtClean="0"/>
              <a:t>Krashen</a:t>
            </a:r>
            <a:r>
              <a:rPr lang="en-US" sz="1400" dirty="0" smtClean="0"/>
              <a:t>, 2011)</a:t>
            </a:r>
            <a:endParaRPr lang="en-US" sz="1400" dirty="0"/>
          </a:p>
        </p:txBody>
      </p:sp>
    </p:spTree>
    <p:extLst>
      <p:ext uri="{BB962C8B-B14F-4D97-AF65-F5344CB8AC3E}">
        <p14:creationId xmlns:p14="http://schemas.microsoft.com/office/powerpoint/2010/main" val="142782909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Do I Love My Library</a:t>
            </a:r>
            <a:r>
              <a:rPr lang="en-US" dirty="0" smtClean="0"/>
              <a:t>?</a:t>
            </a:r>
            <a:endParaRPr lang="en-US" dirty="0"/>
          </a:p>
        </p:txBody>
      </p:sp>
      <p:sp>
        <p:nvSpPr>
          <p:cNvPr id="3" name="Text Placeholder 2"/>
          <p:cNvSpPr>
            <a:spLocks noGrp="1"/>
          </p:cNvSpPr>
          <p:nvPr>
            <p:ph type="body" idx="2"/>
          </p:nvPr>
        </p:nvSpPr>
        <p:spPr/>
        <p:txBody>
          <a:bodyPr/>
          <a:lstStyle/>
          <a:p>
            <a:pPr algn="ctr"/>
            <a:r>
              <a:rPr lang="en-US" dirty="0" smtClean="0"/>
              <a:t>This video was a winning entry in ALA’s “I Love My Library” student video contest.</a:t>
            </a:r>
          </a:p>
          <a:p>
            <a:pPr algn="ctr"/>
            <a:r>
              <a:rPr lang="en-US" dirty="0" smtClean="0"/>
              <a:t>  </a:t>
            </a:r>
          </a:p>
          <a:p>
            <a:pPr algn="ctr"/>
            <a:r>
              <a:rPr lang="en-US" dirty="0" smtClean="0"/>
              <a:t>STUDENTS</a:t>
            </a:r>
          </a:p>
          <a:p>
            <a:pPr algn="ctr"/>
            <a:r>
              <a:rPr lang="en-US" dirty="0" smtClean="0"/>
              <a:t>LOVE</a:t>
            </a:r>
          </a:p>
          <a:p>
            <a:pPr algn="ctr"/>
            <a:r>
              <a:rPr lang="en-US" dirty="0" smtClean="0"/>
              <a:t>LIBRARIES!</a:t>
            </a:r>
            <a:endParaRPr lang="en-US" dirty="0"/>
          </a:p>
          <a:p>
            <a:pPr algn="ctr"/>
            <a:endParaRPr lang="en-US" dirty="0"/>
          </a:p>
        </p:txBody>
      </p:sp>
      <p:sp>
        <p:nvSpPr>
          <p:cNvPr id="4" name="Content Placeholder 3"/>
          <p:cNvSpPr>
            <a:spLocks noGrp="1"/>
          </p:cNvSpPr>
          <p:nvPr>
            <p:ph sz="quarter" idx="1"/>
          </p:nvPr>
        </p:nvSpPr>
        <p:spPr/>
        <p:txBody>
          <a:bodyPr/>
          <a:lstStyle/>
          <a:p>
            <a:r>
              <a:rPr lang="en-US" dirty="0">
                <a:hlinkClick r:id="rId3"/>
              </a:rPr>
              <a:t>http://</a:t>
            </a:r>
            <a:r>
              <a:rPr lang="en-US" dirty="0" smtClean="0">
                <a:hlinkClick r:id="rId3"/>
              </a:rPr>
              <a:t>youtube</a:t>
            </a:r>
            <a:r>
              <a:rPr lang="en-US" dirty="0">
                <a:hlinkClick r:id="rId3"/>
              </a:rPr>
              <a:t>/3XRFWHGUP-</a:t>
            </a:r>
            <a:r>
              <a:rPr lang="en-US" dirty="0" smtClean="0">
                <a:hlinkClick r:id="rId3"/>
              </a:rPr>
              <a:t>M</a:t>
            </a:r>
            <a:endParaRPr lang="en-US" dirty="0" smtClean="0"/>
          </a:p>
          <a:p>
            <a:pPr marL="0" indent="0">
              <a:buNone/>
            </a:pPr>
            <a:endParaRPr lang="en-US" dirty="0"/>
          </a:p>
        </p:txBody>
      </p:sp>
      <p:sp>
        <p:nvSpPr>
          <p:cNvPr id="5" name="TextBox 4"/>
          <p:cNvSpPr txBox="1"/>
          <p:nvPr/>
        </p:nvSpPr>
        <p:spPr>
          <a:xfrm>
            <a:off x="5715000" y="6346371"/>
            <a:ext cx="3341688" cy="307777"/>
          </a:xfrm>
          <a:prstGeom prst="rect">
            <a:avLst/>
          </a:prstGeom>
          <a:noFill/>
        </p:spPr>
        <p:txBody>
          <a:bodyPr wrap="square" rtlCol="0">
            <a:spAutoFit/>
          </a:bodyPr>
          <a:lstStyle/>
          <a:p>
            <a:r>
              <a:rPr lang="en-US" sz="1400" dirty="0" smtClean="0"/>
              <a:t>(Gross, Ryan, &amp; </a:t>
            </a:r>
            <a:r>
              <a:rPr lang="en-US" sz="1400" dirty="0" err="1" smtClean="0"/>
              <a:t>Thorstraten</a:t>
            </a:r>
            <a:r>
              <a:rPr lang="en-US" sz="1400" dirty="0" smtClean="0"/>
              <a:t>, 2011) </a:t>
            </a:r>
            <a:endParaRPr lang="en-US" sz="1400" dirty="0"/>
          </a:p>
        </p:txBody>
      </p:sp>
      <p:pic>
        <p:nvPicPr>
          <p:cNvPr id="7" name="Picture 6" descr="Screen shot 2013-12-18 at 1.54.15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35588" y="2802965"/>
            <a:ext cx="4532654" cy="3293035"/>
          </a:xfrm>
          <a:prstGeom prst="rect">
            <a:avLst/>
          </a:prstGeom>
        </p:spPr>
      </p:pic>
    </p:spTree>
    <p:extLst>
      <p:ext uri="{BB962C8B-B14F-4D97-AF65-F5344CB8AC3E}">
        <p14:creationId xmlns:p14="http://schemas.microsoft.com/office/powerpoint/2010/main" val="319724436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it for me?</a:t>
            </a:r>
            <a:endParaRPr lang="en-US" dirty="0"/>
          </a:p>
        </p:txBody>
      </p:sp>
      <p:sp>
        <p:nvSpPr>
          <p:cNvPr id="3" name="Content Placeholder 2"/>
          <p:cNvSpPr>
            <a:spLocks noGrp="1"/>
          </p:cNvSpPr>
          <p:nvPr>
            <p:ph sz="quarter" idx="1"/>
          </p:nvPr>
        </p:nvSpPr>
        <p:spPr/>
        <p:txBody>
          <a:bodyPr/>
          <a:lstStyle/>
          <a:p>
            <a:r>
              <a:rPr lang="en-US" dirty="0" smtClean="0"/>
              <a:t>What role do you see the librarian playing in your school?</a:t>
            </a:r>
          </a:p>
          <a:p>
            <a:r>
              <a:rPr lang="en-US" dirty="0" smtClean="0"/>
              <a:t>What do you value about the library program?</a:t>
            </a:r>
          </a:p>
          <a:p>
            <a:r>
              <a:rPr lang="en-US" dirty="0" smtClean="0"/>
              <a:t>What do you want your teachers and students to experience with the school’s library program?</a:t>
            </a:r>
          </a:p>
        </p:txBody>
      </p:sp>
      <p:sp>
        <p:nvSpPr>
          <p:cNvPr id="4" name="TextBox 3"/>
          <p:cNvSpPr txBox="1"/>
          <p:nvPr/>
        </p:nvSpPr>
        <p:spPr>
          <a:xfrm>
            <a:off x="6869246" y="5971694"/>
            <a:ext cx="1441805" cy="369332"/>
          </a:xfrm>
          <a:prstGeom prst="rect">
            <a:avLst/>
          </a:prstGeom>
          <a:noFill/>
        </p:spPr>
        <p:txBody>
          <a:bodyPr wrap="none" rtlCol="0">
            <a:spAutoFit/>
          </a:bodyPr>
          <a:lstStyle/>
          <a:p>
            <a:r>
              <a:rPr lang="en-US" dirty="0" smtClean="0"/>
              <a:t>(Lance, 2012)</a:t>
            </a:r>
            <a:endParaRPr lang="en-US" dirty="0"/>
          </a:p>
        </p:txBody>
      </p:sp>
    </p:spTree>
    <p:extLst>
      <p:ext uri="{BB962C8B-B14F-4D97-AF65-F5344CB8AC3E}">
        <p14:creationId xmlns:p14="http://schemas.microsoft.com/office/powerpoint/2010/main" val="115066758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normAutofit fontScale="92500" lnSpcReduction="10000"/>
          </a:bodyPr>
          <a:lstStyle/>
          <a:p>
            <a:r>
              <a:rPr lang="en-US" dirty="0"/>
              <a:t>When administrators endorsed their school library program as being an essential component in raising student academic achievement, test scores of their schools were consistently higher.</a:t>
            </a:r>
          </a:p>
          <a:p>
            <a:endParaRPr lang="en-US" dirty="0"/>
          </a:p>
        </p:txBody>
      </p:sp>
      <p:sp>
        <p:nvSpPr>
          <p:cNvPr id="4" name="Content Placeholder 3"/>
          <p:cNvSpPr>
            <a:spLocks noGrp="1"/>
          </p:cNvSpPr>
          <p:nvPr>
            <p:ph sz="quarter" idx="1"/>
          </p:nvPr>
        </p:nvSpPr>
        <p:spPr/>
        <p:txBody>
          <a:bodyPr>
            <a:normAutofit/>
          </a:bodyPr>
          <a:lstStyle/>
          <a:p>
            <a:r>
              <a:rPr lang="en-US" dirty="0" smtClean="0"/>
              <a:t>“We see over and over that the leadership and support of the building principal is a key factor in the success of the school library program, which has a huge impact on the teaching and learning culture of the school.”</a:t>
            </a:r>
          </a:p>
          <a:p>
            <a:pPr marL="0" indent="0">
              <a:buNone/>
            </a:pPr>
            <a:r>
              <a:rPr lang="en-US" dirty="0"/>
              <a:t>	</a:t>
            </a:r>
            <a:r>
              <a:rPr lang="en-US" dirty="0" smtClean="0"/>
              <a:t>		</a:t>
            </a:r>
            <a:r>
              <a:rPr lang="en-US" sz="2400" i="1" dirty="0" smtClean="0"/>
              <a:t>- Keith Curry Lance</a:t>
            </a:r>
          </a:p>
        </p:txBody>
      </p:sp>
      <p:sp>
        <p:nvSpPr>
          <p:cNvPr id="5" name="TextBox 4"/>
          <p:cNvSpPr txBox="1"/>
          <p:nvPr/>
        </p:nvSpPr>
        <p:spPr>
          <a:xfrm>
            <a:off x="7033938" y="6018311"/>
            <a:ext cx="1166538" cy="307777"/>
          </a:xfrm>
          <a:prstGeom prst="rect">
            <a:avLst/>
          </a:prstGeom>
          <a:noFill/>
        </p:spPr>
        <p:txBody>
          <a:bodyPr wrap="none" rtlCol="0">
            <a:spAutoFit/>
          </a:bodyPr>
          <a:lstStyle/>
          <a:p>
            <a:r>
              <a:rPr lang="en-US" sz="1400" dirty="0" smtClean="0"/>
              <a:t>(Lance, 2012)</a:t>
            </a:r>
            <a:endParaRPr lang="en-US" sz="1400" dirty="0"/>
          </a:p>
        </p:txBody>
      </p:sp>
    </p:spTree>
    <p:extLst>
      <p:ext uri="{BB962C8B-B14F-4D97-AF65-F5344CB8AC3E}">
        <p14:creationId xmlns:p14="http://schemas.microsoft.com/office/powerpoint/2010/main" val="12497816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Created by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Diane </a:t>
            </a:r>
            <a:r>
              <a:rPr lang="en-US" dirty="0" smtClean="0"/>
              <a:t>Chen, Hattie Cotton STEM Magnet Elementary in Nashville, TN</a:t>
            </a:r>
            <a:endParaRPr lang="en-US" dirty="0" smtClean="0"/>
          </a:p>
          <a:p>
            <a:r>
              <a:rPr lang="en-US" dirty="0" err="1" smtClean="0"/>
              <a:t>Kanina</a:t>
            </a:r>
            <a:r>
              <a:rPr lang="en-US" dirty="0" smtClean="0"/>
              <a:t> </a:t>
            </a:r>
            <a:r>
              <a:rPr lang="en-US" dirty="0" smtClean="0"/>
              <a:t>Davis, </a:t>
            </a:r>
            <a:r>
              <a:rPr lang="en-US" dirty="0" err="1" smtClean="0"/>
              <a:t>Rossview</a:t>
            </a:r>
            <a:r>
              <a:rPr lang="en-US" dirty="0" smtClean="0"/>
              <a:t> Elementary School in Clarksville, TN</a:t>
            </a:r>
          </a:p>
          <a:p>
            <a:r>
              <a:rPr lang="en-US" dirty="0"/>
              <a:t>Amanda Mason, E.W. Grove School in Paris, TN</a:t>
            </a:r>
          </a:p>
          <a:p>
            <a:endParaRPr lang="en-US" dirty="0" smtClean="0"/>
          </a:p>
        </p:txBody>
      </p:sp>
      <p:sp>
        <p:nvSpPr>
          <p:cNvPr id="4" name="Content Placeholder 3"/>
          <p:cNvSpPr>
            <a:spLocks noGrp="1"/>
          </p:cNvSpPr>
          <p:nvPr>
            <p:ph sz="quarter" idx="2"/>
          </p:nvPr>
        </p:nvSpPr>
        <p:spPr/>
        <p:txBody>
          <a:bodyPr>
            <a:normAutofit lnSpcReduction="10000"/>
          </a:bodyPr>
          <a:lstStyle/>
          <a:p>
            <a:r>
              <a:rPr lang="en-US" dirty="0" smtClean="0"/>
              <a:t>Holly </a:t>
            </a:r>
            <a:r>
              <a:rPr lang="en-US" dirty="0"/>
              <a:t>Matthews, Farragut High School in Knoxville, </a:t>
            </a:r>
            <a:r>
              <a:rPr lang="en-US" dirty="0" smtClean="0"/>
              <a:t>TN</a:t>
            </a:r>
            <a:endParaRPr lang="en-US" dirty="0" smtClean="0"/>
          </a:p>
          <a:p>
            <a:r>
              <a:rPr lang="en-US" dirty="0" smtClean="0"/>
              <a:t>Shannon Minner, Mitchell Neilson Primary School in Murfreesboro, TN</a:t>
            </a:r>
          </a:p>
          <a:p>
            <a:pPr marL="0" indent="0">
              <a:buNone/>
            </a:pPr>
            <a:endParaRPr lang="en-US" dirty="0"/>
          </a:p>
        </p:txBody>
      </p:sp>
    </p:spTree>
    <p:extLst>
      <p:ext uri="{BB962C8B-B14F-4D97-AF65-F5344CB8AC3E}">
        <p14:creationId xmlns:p14="http://schemas.microsoft.com/office/powerpoint/2010/main" val="6989772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Motivator</a:t>
            </a:r>
            <a:endParaRPr lang="en-US" dirty="0"/>
          </a:p>
        </p:txBody>
      </p:sp>
      <p:sp>
        <p:nvSpPr>
          <p:cNvPr id="3" name="Content Placeholder 2"/>
          <p:cNvSpPr>
            <a:spLocks noGrp="1"/>
          </p:cNvSpPr>
          <p:nvPr>
            <p:ph sz="quarter" idx="1"/>
          </p:nvPr>
        </p:nvSpPr>
        <p:spPr/>
        <p:txBody>
          <a:bodyPr/>
          <a:lstStyle/>
          <a:p>
            <a:r>
              <a:rPr lang="en-US" dirty="0" smtClean="0"/>
              <a:t>Hosting guest authors, illustrators, storytellers</a:t>
            </a:r>
          </a:p>
          <a:p>
            <a:r>
              <a:rPr lang="en-US" dirty="0" smtClean="0"/>
              <a:t>Book clubs</a:t>
            </a:r>
          </a:p>
          <a:p>
            <a:r>
              <a:rPr lang="en-US" dirty="0" smtClean="0"/>
              <a:t>Encouraging reluctant readers</a:t>
            </a:r>
          </a:p>
          <a:p>
            <a:r>
              <a:rPr lang="en-US" dirty="0" smtClean="0"/>
              <a:t>Seasonal and holiday promotions</a:t>
            </a:r>
          </a:p>
          <a:p>
            <a:r>
              <a:rPr lang="en-US" dirty="0" smtClean="0"/>
              <a:t>Promoting state book lists and award-winning books</a:t>
            </a:r>
          </a:p>
          <a:p>
            <a:r>
              <a:rPr lang="en-US" dirty="0" smtClean="0"/>
              <a:t>Summer reading </a:t>
            </a:r>
            <a:r>
              <a:rPr lang="en-US" dirty="0"/>
              <a:t>p</a:t>
            </a:r>
            <a:r>
              <a:rPr lang="en-US" dirty="0" smtClean="0"/>
              <a:t>rograms</a:t>
            </a:r>
          </a:p>
          <a:p>
            <a:r>
              <a:rPr lang="en-US" dirty="0" smtClean="0"/>
              <a:t>Partnership with public libraries</a:t>
            </a:r>
          </a:p>
          <a:p>
            <a:r>
              <a:rPr lang="en-US" dirty="0" smtClean="0"/>
              <a:t>Creating engaging displays to “draw them in”</a:t>
            </a:r>
            <a:endParaRPr lang="en-US" dirty="0"/>
          </a:p>
        </p:txBody>
      </p:sp>
    </p:spTree>
    <p:extLst>
      <p:ext uri="{BB962C8B-B14F-4D97-AF65-F5344CB8AC3E}">
        <p14:creationId xmlns:p14="http://schemas.microsoft.com/office/powerpoint/2010/main" val="77522752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4000" dirty="0" smtClean="0"/>
              <a:t>REFERENCES</a:t>
            </a:r>
            <a:endParaRPr lang="en-US" sz="4000" dirty="0"/>
          </a:p>
        </p:txBody>
      </p:sp>
    </p:spTree>
    <p:extLst>
      <p:ext uri="{BB962C8B-B14F-4D97-AF65-F5344CB8AC3E}">
        <p14:creationId xmlns:p14="http://schemas.microsoft.com/office/powerpoint/2010/main" val="136162257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a:xfrm>
            <a:off x="612647" y="1600200"/>
            <a:ext cx="8270095" cy="4495800"/>
          </a:xfrm>
        </p:spPr>
        <p:txBody>
          <a:bodyPr>
            <a:normAutofit fontScale="77500" lnSpcReduction="20000"/>
          </a:bodyPr>
          <a:lstStyle/>
          <a:p>
            <a:pPr marL="0" indent="0">
              <a:lnSpc>
                <a:spcPct val="200000"/>
              </a:lnSpc>
              <a:buNone/>
            </a:pPr>
            <a:r>
              <a:rPr lang="en-US" sz="1400" dirty="0" smtClean="0"/>
              <a:t>“AASL Learning Standards &amp; Common Core State Standards Crosswalk.” (2013). Retrieved from </a:t>
            </a:r>
          </a:p>
          <a:p>
            <a:pPr marL="0" indent="0">
              <a:lnSpc>
                <a:spcPct val="200000"/>
              </a:lnSpc>
              <a:buNone/>
            </a:pPr>
            <a:r>
              <a:rPr lang="en-US" sz="1400" dirty="0"/>
              <a:t>     </a:t>
            </a:r>
            <a:r>
              <a:rPr lang="en-US" sz="1400" dirty="0">
                <a:hlinkClick r:id="rId2"/>
              </a:rPr>
              <a:t>http://</a:t>
            </a:r>
            <a:r>
              <a:rPr lang="en-US" sz="1400" dirty="0" smtClean="0">
                <a:hlinkClick r:id="rId2"/>
              </a:rPr>
              <a:t>www.ala.org/aasl/standards-guidelines/crosswalk</a:t>
            </a:r>
            <a:endParaRPr lang="en-US" sz="1400" dirty="0" smtClean="0"/>
          </a:p>
          <a:p>
            <a:pPr marL="0" indent="0">
              <a:lnSpc>
                <a:spcPct val="200000"/>
              </a:lnSpc>
              <a:buNone/>
            </a:pPr>
            <a:r>
              <a:rPr lang="en-US" sz="1400" dirty="0" err="1" smtClean="0"/>
              <a:t>Feitelson</a:t>
            </a:r>
            <a:r>
              <a:rPr lang="en-US" sz="1400" dirty="0" smtClean="0"/>
              <a:t>, D. &amp; Goldstein, Z. (1986) Patters of book ownership and reading to young children in Israeli </a:t>
            </a:r>
          </a:p>
          <a:p>
            <a:pPr marL="0" indent="0">
              <a:lnSpc>
                <a:spcPct val="200000"/>
              </a:lnSpc>
              <a:buNone/>
            </a:pPr>
            <a:r>
              <a:rPr lang="en-US" sz="1400" dirty="0"/>
              <a:t> </a:t>
            </a:r>
            <a:r>
              <a:rPr lang="en-US" sz="1400" dirty="0" smtClean="0"/>
              <a:t>    school-oriented and </a:t>
            </a:r>
            <a:r>
              <a:rPr lang="en-US" sz="1400" dirty="0" err="1" smtClean="0"/>
              <a:t>nonschool</a:t>
            </a:r>
            <a:r>
              <a:rPr lang="en-US" sz="1400" dirty="0" smtClean="0"/>
              <a:t> oriented families.</a:t>
            </a:r>
            <a:r>
              <a:rPr lang="en-US" sz="1400" i="1" dirty="0" smtClean="0"/>
              <a:t> The Reading Teacher</a:t>
            </a:r>
            <a:r>
              <a:rPr lang="en-US" sz="1400" dirty="0" smtClean="0"/>
              <a:t>, 39, 224-230.</a:t>
            </a:r>
          </a:p>
          <a:p>
            <a:pPr marL="0" indent="0">
              <a:lnSpc>
                <a:spcPct val="200000"/>
              </a:lnSpc>
              <a:buNone/>
            </a:pPr>
            <a:r>
              <a:rPr lang="en-US" sz="1400" dirty="0" smtClean="0"/>
              <a:t>Gross, R., Ryan, N, &amp; </a:t>
            </a:r>
            <a:r>
              <a:rPr lang="en-US" sz="1400" dirty="0" err="1" smtClean="0"/>
              <a:t>Thorstraten</a:t>
            </a:r>
            <a:r>
              <a:rPr lang="en-US" sz="1400" dirty="0" smtClean="0"/>
              <a:t>, B. (2011, April 15). @Ben needs the library! [Video File]. Retrieved from</a:t>
            </a:r>
          </a:p>
          <a:p>
            <a:pPr marL="0" indent="0">
              <a:lnSpc>
                <a:spcPct val="200000"/>
              </a:lnSpc>
              <a:buNone/>
            </a:pPr>
            <a:r>
              <a:rPr lang="en-US" sz="1400" dirty="0"/>
              <a:t>     https://www.youtube.com/watch?v=3XRFWHGUP-M&amp;safe=active</a:t>
            </a:r>
            <a:endParaRPr lang="en-US" sz="1400" dirty="0" smtClean="0"/>
          </a:p>
          <a:p>
            <a:pPr marL="0" indent="0">
              <a:lnSpc>
                <a:spcPct val="200000"/>
              </a:lnSpc>
              <a:buNone/>
            </a:pPr>
            <a:r>
              <a:rPr lang="en-US" sz="1400" dirty="0" err="1" smtClean="0"/>
              <a:t>Kachel</a:t>
            </a:r>
            <a:r>
              <a:rPr lang="en-US" sz="1400" dirty="0" smtClean="0"/>
              <a:t>, D. (2012). What school administrators think about their school library programs. </a:t>
            </a:r>
            <a:r>
              <a:rPr lang="en-US" sz="1400" i="1" dirty="0" smtClean="0"/>
              <a:t>Administrator</a:t>
            </a:r>
            <a:r>
              <a:rPr lang="en-US" sz="1400" dirty="0" smtClean="0"/>
              <a:t>, 33-35</a:t>
            </a:r>
            <a:r>
              <a:rPr lang="en-US" sz="1400" i="1" dirty="0" smtClean="0"/>
              <a:t>. </a:t>
            </a:r>
          </a:p>
          <a:p>
            <a:pPr marL="0" indent="0">
              <a:lnSpc>
                <a:spcPct val="200000"/>
              </a:lnSpc>
              <a:buNone/>
            </a:pPr>
            <a:r>
              <a:rPr lang="en-US" sz="1400" dirty="0" err="1" smtClean="0"/>
              <a:t>Klenke</a:t>
            </a:r>
            <a:r>
              <a:rPr lang="en-US" sz="1400" dirty="0" smtClean="0"/>
              <a:t>, A. (2012, March 13). </a:t>
            </a:r>
            <a:r>
              <a:rPr lang="en-US" sz="1400" i="1" dirty="0" smtClean="0"/>
              <a:t>Want better reading scores?  Hire a full-time librarian</a:t>
            </a:r>
            <a:r>
              <a:rPr lang="en-US" sz="1400" dirty="0" smtClean="0"/>
              <a:t>. Retrieved from   </a:t>
            </a:r>
          </a:p>
          <a:p>
            <a:pPr marL="0" indent="0">
              <a:lnSpc>
                <a:spcPct val="200000"/>
              </a:lnSpc>
              <a:buNone/>
            </a:pPr>
            <a:r>
              <a:rPr lang="en-US" sz="1400" dirty="0" smtClean="0"/>
              <a:t>      </a:t>
            </a:r>
            <a:r>
              <a:rPr lang="en-US" sz="1000" dirty="0" smtClean="0">
                <a:hlinkClick r:id="rId3"/>
              </a:rPr>
              <a:t>http</a:t>
            </a:r>
            <a:r>
              <a:rPr lang="en-US" sz="1000" dirty="0">
                <a:hlinkClick r:id="rId3"/>
              </a:rPr>
              <a:t>://</a:t>
            </a:r>
            <a:r>
              <a:rPr lang="en-US" sz="1000" dirty="0" smtClean="0">
                <a:hlinkClick r:id="rId3"/>
              </a:rPr>
              <a:t>www.care2.com/causes/want-better-reading-scores-hire-a-full-time%20librarian.html</a:t>
            </a:r>
            <a:r>
              <a:rPr lang="en-US" sz="1000" dirty="0">
                <a:hlinkClick r:id="rId3"/>
              </a:rPr>
              <a:t>#%</a:t>
            </a:r>
            <a:r>
              <a:rPr lang="en-US" sz="1000" dirty="0" smtClean="0">
                <a:hlinkClick r:id="rId3"/>
              </a:rPr>
              <a:t>20ixzz1pCrjvfn</a:t>
            </a:r>
            <a:endParaRPr lang="en-US" sz="1000" dirty="0" smtClean="0"/>
          </a:p>
          <a:p>
            <a:pPr marL="0" indent="0">
              <a:lnSpc>
                <a:spcPct val="200000"/>
              </a:lnSpc>
              <a:buNone/>
            </a:pPr>
            <a:r>
              <a:rPr lang="en-US" sz="1400" dirty="0" err="1" smtClean="0"/>
              <a:t>Krashen</a:t>
            </a:r>
            <a:r>
              <a:rPr lang="en-US" sz="1400" dirty="0" smtClean="0"/>
              <a:t>, S. D. (2004, November 21). </a:t>
            </a:r>
            <a:r>
              <a:rPr lang="en-US" sz="1400" i="1" dirty="0" smtClean="0"/>
              <a:t>88 generalizations about free voluntary reading</a:t>
            </a:r>
            <a:r>
              <a:rPr lang="en-US" sz="1400" dirty="0" smtClean="0"/>
              <a:t>. Retrieved from</a:t>
            </a:r>
          </a:p>
          <a:p>
            <a:pPr marL="0" indent="0">
              <a:lnSpc>
                <a:spcPct val="200000"/>
              </a:lnSpc>
              <a:buNone/>
            </a:pPr>
            <a:r>
              <a:rPr lang="en-US" sz="1400" dirty="0"/>
              <a:t>     http://www.sdkrashen.com/content/handouts/88_generalizations.pdf</a:t>
            </a:r>
            <a:endParaRPr lang="en-US" sz="1400" dirty="0" smtClean="0"/>
          </a:p>
          <a:p>
            <a:endParaRPr lang="en-US" sz="1400" dirty="0"/>
          </a:p>
        </p:txBody>
      </p:sp>
    </p:spTree>
    <p:extLst>
      <p:ext uri="{BB962C8B-B14F-4D97-AF65-F5344CB8AC3E}">
        <p14:creationId xmlns:p14="http://schemas.microsoft.com/office/powerpoint/2010/main" val="314315731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a:xfrm>
            <a:off x="612647" y="1600200"/>
            <a:ext cx="8270095" cy="4495800"/>
          </a:xfrm>
        </p:spPr>
        <p:txBody>
          <a:bodyPr>
            <a:normAutofit lnSpcReduction="10000"/>
          </a:bodyPr>
          <a:lstStyle/>
          <a:p>
            <a:pPr marL="0" indent="0">
              <a:lnSpc>
                <a:spcPct val="200000"/>
              </a:lnSpc>
              <a:buNone/>
            </a:pPr>
            <a:r>
              <a:rPr lang="en-US" sz="1200" dirty="0" err="1" smtClean="0"/>
              <a:t>Krashen</a:t>
            </a:r>
            <a:r>
              <a:rPr lang="en-US" sz="1200" dirty="0" smtClean="0"/>
              <a:t>, S.D. (2011). Protecting students against the effects of poverty:  libraries.  </a:t>
            </a:r>
            <a:r>
              <a:rPr lang="en-US" sz="1200" i="1" dirty="0" smtClean="0"/>
              <a:t>New England Reading Association Journal. </a:t>
            </a:r>
          </a:p>
          <a:p>
            <a:pPr marL="0" indent="0">
              <a:lnSpc>
                <a:spcPct val="200000"/>
              </a:lnSpc>
              <a:buNone/>
            </a:pPr>
            <a:r>
              <a:rPr lang="en-US" sz="1200" i="1" dirty="0"/>
              <a:t>     Retrieved from http://www.sdkrashen.com/content/articles/protecting_students.pdf</a:t>
            </a:r>
          </a:p>
          <a:p>
            <a:pPr marL="0" indent="0">
              <a:lnSpc>
                <a:spcPct val="200000"/>
              </a:lnSpc>
              <a:buNone/>
            </a:pPr>
            <a:r>
              <a:rPr lang="en-US" sz="1200" dirty="0" smtClean="0"/>
              <a:t>Lance</a:t>
            </a:r>
            <a:r>
              <a:rPr lang="en-US" sz="1200" dirty="0"/>
              <a:t>, K. C. (2004.) The impact of school library media centers on academic achievement. In Carol </a:t>
            </a:r>
            <a:r>
              <a:rPr lang="en-US" sz="1200" dirty="0" err="1"/>
              <a:t>Kuhlthau</a:t>
            </a:r>
            <a:r>
              <a:rPr lang="en-US" sz="1200" dirty="0"/>
              <a:t> </a:t>
            </a:r>
          </a:p>
          <a:p>
            <a:pPr marL="0" indent="0">
              <a:lnSpc>
                <a:spcPct val="200000"/>
              </a:lnSpc>
              <a:buNone/>
            </a:pPr>
            <a:r>
              <a:rPr lang="en-US" sz="1200" dirty="0"/>
              <a:t>     (Ed.), </a:t>
            </a:r>
            <a:r>
              <a:rPr lang="en-US" sz="1200" i="1" dirty="0"/>
              <a:t>School Library Media Annual</a:t>
            </a:r>
            <a:r>
              <a:rPr lang="en-US" sz="1200" dirty="0"/>
              <a:t>, 188-197. Westport, CT: Libraries Unlimited.</a:t>
            </a:r>
          </a:p>
          <a:p>
            <a:pPr marL="0" indent="0">
              <a:lnSpc>
                <a:spcPct val="200000"/>
              </a:lnSpc>
              <a:buNone/>
            </a:pPr>
            <a:r>
              <a:rPr lang="en-US" sz="1200" dirty="0" smtClean="0"/>
              <a:t>Lance</a:t>
            </a:r>
            <a:r>
              <a:rPr lang="en-US" sz="1200" dirty="0"/>
              <a:t>, K.C. (2012). </a:t>
            </a:r>
            <a:r>
              <a:rPr lang="en-US" sz="1200" i="1" dirty="0"/>
              <a:t>What’s in it for me? How administrators &amp; teachers benefit from strong school library </a:t>
            </a:r>
          </a:p>
          <a:p>
            <a:pPr marL="0" indent="0">
              <a:lnSpc>
                <a:spcPct val="200000"/>
              </a:lnSpc>
              <a:buNone/>
            </a:pPr>
            <a:r>
              <a:rPr lang="en-US" sz="1200" i="1" dirty="0"/>
              <a:t>     programs </a:t>
            </a:r>
            <a:r>
              <a:rPr lang="en-US" sz="1200" dirty="0"/>
              <a:t>[PowerPoint Slides]. Retrieved from </a:t>
            </a:r>
            <a:r>
              <a:rPr lang="en-US" sz="1200" dirty="0">
                <a:hlinkClick r:id="rId2"/>
              </a:rPr>
              <a:t>http://www.slideshare.net/KeithCL/whats-in-it-for-me-how-</a:t>
            </a:r>
            <a:endParaRPr lang="en-US" sz="1200" dirty="0"/>
          </a:p>
          <a:p>
            <a:pPr marL="0" indent="0">
              <a:lnSpc>
                <a:spcPct val="200000"/>
              </a:lnSpc>
              <a:buNone/>
            </a:pPr>
            <a:r>
              <a:rPr lang="en-US" sz="1200" dirty="0"/>
              <a:t>     </a:t>
            </a:r>
            <a:r>
              <a:rPr lang="en-US" sz="1200" dirty="0" smtClean="0"/>
              <a:t>administrators-teachers-benefit-from-school-library-programs</a:t>
            </a:r>
          </a:p>
          <a:p>
            <a:pPr marL="0" indent="0">
              <a:lnSpc>
                <a:spcPct val="200000"/>
              </a:lnSpc>
              <a:buNone/>
            </a:pPr>
            <a:r>
              <a:rPr lang="en-US" sz="1200" dirty="0" smtClean="0"/>
              <a:t>Lance</a:t>
            </a:r>
            <a:r>
              <a:rPr lang="en-US" sz="1200" dirty="0"/>
              <a:t>, K.C. &amp; </a:t>
            </a:r>
            <a:r>
              <a:rPr lang="en-US" sz="1200" dirty="0" err="1"/>
              <a:t>Hofschire</a:t>
            </a:r>
            <a:r>
              <a:rPr lang="en-US" sz="1200" dirty="0"/>
              <a:t>, L. (2011). Something to shout about:  new research shows that more librarians means higher   </a:t>
            </a:r>
          </a:p>
          <a:p>
            <a:pPr marL="0" indent="0">
              <a:lnSpc>
                <a:spcPct val="200000"/>
              </a:lnSpc>
              <a:buNone/>
            </a:pPr>
            <a:r>
              <a:rPr lang="en-US" sz="1200" dirty="0"/>
              <a:t>     reading scores. </a:t>
            </a:r>
            <a:r>
              <a:rPr lang="en-US" sz="1200" i="1" dirty="0" smtClean="0"/>
              <a:t>School </a:t>
            </a:r>
            <a:r>
              <a:rPr lang="en-US" sz="1200" i="1" dirty="0"/>
              <a:t>Library Journal.  Retrieved from </a:t>
            </a:r>
            <a:r>
              <a:rPr lang="en-US" sz="1200" i="1" dirty="0">
                <a:hlinkClick r:id="rId3"/>
              </a:rPr>
              <a:t>http://</a:t>
            </a:r>
            <a:r>
              <a:rPr lang="en-US" sz="1200" i="1" dirty="0" smtClean="0">
                <a:hlinkClick r:id="rId3"/>
              </a:rPr>
              <a:t>www.slj.com/2011/09/industry-news/something-to-shout-about-new-</a:t>
            </a:r>
          </a:p>
          <a:p>
            <a:pPr marL="0" indent="0">
              <a:lnSpc>
                <a:spcPct val="200000"/>
              </a:lnSpc>
              <a:buNone/>
            </a:pPr>
            <a:r>
              <a:rPr lang="en-US" sz="1200" i="1" dirty="0" smtClean="0">
                <a:hlinkClick r:id="rId3"/>
              </a:rPr>
              <a:t>     research-shows-that-more-librarians-means-higher-  </a:t>
            </a:r>
            <a:r>
              <a:rPr lang="en-US" sz="1200" i="1" dirty="0">
                <a:hlinkClick r:id="rId3"/>
              </a:rPr>
              <a:t>reading-scores</a:t>
            </a:r>
            <a:r>
              <a:rPr lang="en-US" sz="1200" i="1" dirty="0" smtClean="0">
                <a:hlinkClick r:id="rId3"/>
              </a:rPr>
              <a:t>/#_</a:t>
            </a:r>
            <a:endParaRPr lang="en-US" sz="1200" i="1" dirty="0" smtClean="0"/>
          </a:p>
          <a:p>
            <a:pPr marL="0" indent="0">
              <a:lnSpc>
                <a:spcPct val="200000"/>
              </a:lnSpc>
              <a:buNone/>
            </a:pPr>
            <a:endParaRPr lang="en-US" sz="1200" dirty="0"/>
          </a:p>
          <a:p>
            <a:pPr marL="0" indent="0">
              <a:lnSpc>
                <a:spcPct val="200000"/>
              </a:lnSpc>
              <a:buNone/>
            </a:pPr>
            <a:endParaRPr lang="en-US" sz="1000" i="1" dirty="0" smtClean="0"/>
          </a:p>
          <a:p>
            <a:endParaRPr lang="en-US" sz="1400" dirty="0"/>
          </a:p>
        </p:txBody>
      </p:sp>
    </p:spTree>
    <p:extLst>
      <p:ext uri="{BB962C8B-B14F-4D97-AF65-F5344CB8AC3E}">
        <p14:creationId xmlns:p14="http://schemas.microsoft.com/office/powerpoint/2010/main" val="85377970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a:xfrm>
            <a:off x="612647" y="1600200"/>
            <a:ext cx="8270095" cy="4495800"/>
          </a:xfrm>
        </p:spPr>
        <p:txBody>
          <a:bodyPr>
            <a:normAutofit/>
          </a:bodyPr>
          <a:lstStyle/>
          <a:p>
            <a:pPr marL="0" indent="0">
              <a:lnSpc>
                <a:spcPct val="200000"/>
              </a:lnSpc>
              <a:buNone/>
            </a:pPr>
            <a:r>
              <a:rPr lang="en-US" sz="1200" dirty="0"/>
              <a:t>Lance, K.C. &amp; </a:t>
            </a:r>
            <a:r>
              <a:rPr lang="en-US" sz="1200" dirty="0" err="1"/>
              <a:t>Hofschire</a:t>
            </a:r>
            <a:r>
              <a:rPr lang="en-US" sz="1200" dirty="0"/>
              <a:t>, L. (2012). </a:t>
            </a:r>
            <a:r>
              <a:rPr lang="en-US" sz="1200" i="1" dirty="0"/>
              <a:t>Change in school librarian staffing linked with change in school performance, 2005 to 2011</a:t>
            </a:r>
            <a:r>
              <a:rPr lang="en-US" sz="1200" dirty="0"/>
              <a:t>. </a:t>
            </a:r>
          </a:p>
          <a:p>
            <a:pPr marL="0" indent="0">
              <a:lnSpc>
                <a:spcPct val="200000"/>
              </a:lnSpc>
              <a:buNone/>
            </a:pPr>
            <a:r>
              <a:rPr lang="en-US" sz="1200" dirty="0"/>
              <a:t>     Retrieved from </a:t>
            </a:r>
            <a:r>
              <a:rPr lang="en-US" sz="1200" dirty="0">
                <a:hlinkClick r:id="rId2"/>
              </a:rPr>
              <a:t>http://</a:t>
            </a:r>
            <a:r>
              <a:rPr lang="en-US" sz="1200" dirty="0" smtClean="0">
                <a:hlinkClick r:id="rId2"/>
              </a:rPr>
              <a:t>www.lrs.org/documents/closer_look/CO4_2012_Closer_Look_Report.pdf</a:t>
            </a:r>
            <a:endParaRPr lang="en-US" sz="1200" dirty="0" smtClean="0"/>
          </a:p>
          <a:p>
            <a:pPr marL="0" indent="0">
              <a:lnSpc>
                <a:spcPct val="200000"/>
              </a:lnSpc>
              <a:buNone/>
            </a:pPr>
            <a:r>
              <a:rPr lang="en-US" sz="1200" dirty="0" smtClean="0"/>
              <a:t>“Students at New </a:t>
            </a:r>
            <a:r>
              <a:rPr lang="en-US" sz="1200" dirty="0"/>
              <a:t>Y</a:t>
            </a:r>
            <a:r>
              <a:rPr lang="en-US" sz="1200" dirty="0" smtClean="0"/>
              <a:t>ork life revitalizing high school libraries sites talk about why their high school library media centers ‘rock’!”</a:t>
            </a:r>
          </a:p>
          <a:p>
            <a:pPr marL="0" indent="0">
              <a:lnSpc>
                <a:spcPct val="200000"/>
              </a:lnSpc>
              <a:buNone/>
            </a:pPr>
            <a:r>
              <a:rPr lang="en-US" sz="1200" dirty="0"/>
              <a:t> </a:t>
            </a:r>
            <a:r>
              <a:rPr lang="en-US" sz="1200" dirty="0" smtClean="0"/>
              <a:t>     (2006). </a:t>
            </a:r>
            <a:r>
              <a:rPr lang="en-US" sz="1200" i="1" dirty="0" smtClean="0"/>
              <a:t>Adolescents Read, 2</a:t>
            </a:r>
            <a:r>
              <a:rPr lang="en-US" sz="1200" dirty="0" smtClean="0"/>
              <a:t>. </a:t>
            </a:r>
            <a:r>
              <a:rPr lang="en-US" sz="1200" dirty="0"/>
              <a:t>Retrieved from </a:t>
            </a:r>
            <a:r>
              <a:rPr lang="en-US" sz="1200" dirty="0" smtClean="0"/>
              <a:t>   </a:t>
            </a:r>
          </a:p>
          <a:p>
            <a:pPr marL="0" indent="0">
              <a:lnSpc>
                <a:spcPct val="200000"/>
              </a:lnSpc>
              <a:buNone/>
            </a:pPr>
            <a:r>
              <a:rPr lang="en-US" sz="1200" dirty="0">
                <a:hlinkClick r:id="rId3"/>
              </a:rPr>
              <a:t> </a:t>
            </a:r>
            <a:r>
              <a:rPr lang="en-US" sz="1200" dirty="0" smtClean="0">
                <a:hlinkClick r:id="rId3"/>
              </a:rPr>
              <a:t>     http</a:t>
            </a:r>
            <a:r>
              <a:rPr lang="en-US" sz="1200" dirty="0">
                <a:hlinkClick r:id="rId3"/>
              </a:rPr>
              <a:t>://</a:t>
            </a:r>
            <a:r>
              <a:rPr lang="en-US" sz="1200" dirty="0" smtClean="0">
                <a:hlinkClick r:id="rId3"/>
              </a:rPr>
              <a:t>publiceducation.issuelab.org/resource/students_at_new_york_life_revitalizing_high_school_libraries_sites_talk</a:t>
            </a:r>
            <a:endParaRPr lang="en-US" sz="1200" dirty="0" smtClean="0"/>
          </a:p>
          <a:p>
            <a:pPr marL="0" indent="0">
              <a:lnSpc>
                <a:spcPct val="200000"/>
              </a:lnSpc>
              <a:buNone/>
            </a:pPr>
            <a:r>
              <a:rPr lang="en-US" sz="1200" dirty="0" smtClean="0"/>
              <a:t>       </a:t>
            </a:r>
            <a:r>
              <a:rPr lang="en-US" sz="1200" dirty="0" err="1" smtClean="0"/>
              <a:t>about_why_their_library_media_centers_rock</a:t>
            </a:r>
            <a:endParaRPr lang="en-US" sz="1200" i="1" dirty="0"/>
          </a:p>
          <a:p>
            <a:pPr marL="0" indent="0">
              <a:lnSpc>
                <a:spcPct val="200000"/>
              </a:lnSpc>
              <a:buNone/>
            </a:pPr>
            <a:r>
              <a:rPr lang="en-US" sz="1200" dirty="0" smtClean="0"/>
              <a:t>Tennessee State Board of Education. (2008). </a:t>
            </a:r>
            <a:r>
              <a:rPr lang="en-US" sz="1200" i="1" dirty="0" smtClean="0"/>
              <a:t>Minimum Requirements for the Approval of Public Schools</a:t>
            </a:r>
            <a:r>
              <a:rPr lang="en-US" sz="1200" dirty="0" smtClean="0"/>
              <a:t>. Retrieved from</a:t>
            </a:r>
          </a:p>
          <a:p>
            <a:pPr marL="0" indent="0">
              <a:lnSpc>
                <a:spcPct val="200000"/>
              </a:lnSpc>
              <a:buNone/>
            </a:pPr>
            <a:r>
              <a:rPr lang="en-US" sz="1200" dirty="0"/>
              <a:t>     </a:t>
            </a:r>
            <a:r>
              <a:rPr lang="en-US" sz="1200" dirty="0">
                <a:hlinkClick r:id="rId4"/>
              </a:rPr>
              <a:t>http://</a:t>
            </a:r>
            <a:r>
              <a:rPr lang="en-US" sz="1200" dirty="0" smtClean="0">
                <a:hlinkClick r:id="rId4"/>
              </a:rPr>
              <a:t>tntel.tnsos.org/TEL-Dept_of_Ed-Legislation-0520-01-03.pdf</a:t>
            </a:r>
            <a:endParaRPr lang="en-US" sz="1200" dirty="0" smtClean="0"/>
          </a:p>
          <a:p>
            <a:pPr marL="0" indent="0">
              <a:lnSpc>
                <a:spcPct val="200000"/>
              </a:lnSpc>
              <a:buNone/>
            </a:pPr>
            <a:endParaRPr lang="en-US" sz="1200" dirty="0" smtClean="0"/>
          </a:p>
          <a:p>
            <a:endParaRPr lang="en-US" sz="1400" dirty="0"/>
          </a:p>
        </p:txBody>
      </p:sp>
    </p:spTree>
    <p:extLst>
      <p:ext uri="{BB962C8B-B14F-4D97-AF65-F5344CB8AC3E}">
        <p14:creationId xmlns:p14="http://schemas.microsoft.com/office/powerpoint/2010/main" val="1447775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Motivator</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Responsible for reading incentive programs</a:t>
            </a:r>
          </a:p>
          <a:p>
            <a:pPr marL="0" indent="0">
              <a:buNone/>
            </a:pPr>
            <a:endParaRPr lang="en-US" dirty="0" smtClean="0"/>
          </a:p>
          <a:p>
            <a:pPr>
              <a:buFont typeface="Wingdings" pitchFamily="2" charset="2"/>
              <a:buChar char="q"/>
            </a:pPr>
            <a:r>
              <a:rPr lang="en-US" dirty="0" smtClean="0"/>
              <a:t>Encourages the use of best practices in literacy and reading motivation</a:t>
            </a:r>
          </a:p>
          <a:p>
            <a:pPr>
              <a:buFont typeface="Wingdings" pitchFamily="2" charset="2"/>
              <a:buChar char="v"/>
            </a:pPr>
            <a:r>
              <a:rPr lang="en-US" dirty="0" smtClean="0"/>
              <a:t>   </a:t>
            </a:r>
            <a:r>
              <a:rPr lang="en-US" b="1" dirty="0" smtClean="0"/>
              <a:t>Self-Selected Reading/Free Voluntary Reading (Best Practice!)</a:t>
            </a:r>
            <a:endParaRPr lang="en-US" b="1" dirty="0"/>
          </a:p>
          <a:p>
            <a:pPr marL="0" indent="0">
              <a:buNone/>
            </a:pPr>
            <a:r>
              <a:rPr lang="en-US" sz="1600" dirty="0" smtClean="0">
                <a:solidFill>
                  <a:schemeClr val="accent2"/>
                </a:solidFill>
              </a:rPr>
              <a:t>1.          </a:t>
            </a:r>
            <a:r>
              <a:rPr lang="en-US" dirty="0" smtClean="0"/>
              <a:t>Students choose books of interest with no restrictions</a:t>
            </a:r>
          </a:p>
          <a:p>
            <a:pPr marL="514350" indent="-514350">
              <a:buAutoNum type="arabicPeriod" startAt="2"/>
            </a:pPr>
            <a:r>
              <a:rPr lang="en-US" dirty="0" smtClean="0"/>
              <a:t>Can be implemented through a daily DEAR (Drop Everything And Read) time</a:t>
            </a:r>
          </a:p>
          <a:p>
            <a:pPr marL="514350" indent="-514350">
              <a:buAutoNum type="arabicPeriod" startAt="2"/>
            </a:pPr>
            <a:r>
              <a:rPr lang="en-US" dirty="0" smtClean="0"/>
              <a:t>Shown by research to improve reading comprehension, spelling, writing, vocabulary, and reading motivation (for all students, but especially reluctant readers, ESL students, and students with low SES)</a:t>
            </a:r>
          </a:p>
          <a:p>
            <a:pPr marL="0" indent="0">
              <a:buNone/>
            </a:pPr>
            <a:r>
              <a:rPr lang="en-US" dirty="0"/>
              <a:t> </a:t>
            </a:r>
            <a:r>
              <a:rPr lang="en-US" dirty="0" smtClean="0"/>
              <a:t>                                                              (</a:t>
            </a:r>
            <a:r>
              <a:rPr lang="en-US" dirty="0" err="1" smtClean="0"/>
              <a:t>Krashen</a:t>
            </a:r>
            <a:r>
              <a:rPr lang="en-US" dirty="0" smtClean="0"/>
              <a:t>, 2004)</a:t>
            </a:r>
          </a:p>
          <a:p>
            <a:pPr marL="0" indent="0">
              <a:buNone/>
            </a:pPr>
            <a:endParaRPr lang="en-US" dirty="0"/>
          </a:p>
        </p:txBody>
      </p:sp>
    </p:spTree>
    <p:extLst>
      <p:ext uri="{BB962C8B-B14F-4D97-AF65-F5344CB8AC3E}">
        <p14:creationId xmlns:p14="http://schemas.microsoft.com/office/powerpoint/2010/main" val="20173967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2260929"/>
          </a:xfrm>
        </p:spPr>
        <p:txBody>
          <a:bodyPr>
            <a:normAutofit fontScale="92500" lnSpcReduction="10000"/>
          </a:bodyPr>
          <a:lstStyle/>
          <a:p>
            <a:r>
              <a:rPr lang="en-US" dirty="0" smtClean="0"/>
              <a:t>“This elementary school has a librarian who has instilled a </a:t>
            </a:r>
            <a:r>
              <a:rPr lang="en-US" b="1" dirty="0" smtClean="0"/>
              <a:t>love of reading in all students</a:t>
            </a:r>
            <a:r>
              <a:rPr lang="en-US" dirty="0" smtClean="0"/>
              <a:t>, </a:t>
            </a:r>
            <a:r>
              <a:rPr lang="en-US" u="sng" dirty="0" smtClean="0"/>
              <a:t>including the most reluctant</a:t>
            </a:r>
            <a:r>
              <a:rPr lang="en-US" dirty="0" smtClean="0"/>
              <a:t>. She finds books that are appealing to individual students &amp; sets them aside. This </a:t>
            </a:r>
            <a:r>
              <a:rPr lang="en-US" u="sng" dirty="0" smtClean="0"/>
              <a:t>individual attention</a:t>
            </a:r>
            <a:r>
              <a:rPr lang="en-US" dirty="0" smtClean="0"/>
              <a:t> has created a library that is magical in the eyes of our students.”</a:t>
            </a:r>
            <a:endParaRPr lang="en-US" dirty="0"/>
          </a:p>
        </p:txBody>
      </p:sp>
      <p:sp>
        <p:nvSpPr>
          <p:cNvPr id="3" name="Title 2"/>
          <p:cNvSpPr>
            <a:spLocks noGrp="1"/>
          </p:cNvSpPr>
          <p:nvPr>
            <p:ph type="title"/>
          </p:nvPr>
        </p:nvSpPr>
        <p:spPr/>
        <p:txBody>
          <a:bodyPr/>
          <a:lstStyle/>
          <a:p>
            <a:r>
              <a:rPr lang="en-US" dirty="0" smtClean="0"/>
              <a:t>Administrator Quote</a:t>
            </a:r>
            <a:endParaRPr lang="en-US" dirty="0"/>
          </a:p>
        </p:txBody>
      </p:sp>
      <p:sp>
        <p:nvSpPr>
          <p:cNvPr id="4" name="Rectangle 3"/>
          <p:cNvSpPr/>
          <p:nvPr/>
        </p:nvSpPr>
        <p:spPr>
          <a:xfrm>
            <a:off x="7043097" y="5897877"/>
            <a:ext cx="1451616" cy="369332"/>
          </a:xfrm>
          <a:prstGeom prst="rect">
            <a:avLst/>
          </a:prstGeom>
        </p:spPr>
        <p:txBody>
          <a:bodyPr wrap="none">
            <a:spAutoFit/>
          </a:bodyPr>
          <a:lstStyle/>
          <a:p>
            <a:r>
              <a:rPr lang="en-US" dirty="0" smtClean="0"/>
              <a:t>(Lance, 2012)</a:t>
            </a:r>
            <a:endParaRPr lang="en-US" dirty="0"/>
          </a:p>
        </p:txBody>
      </p:sp>
    </p:spTree>
    <p:extLst>
      <p:ext uri="{BB962C8B-B14F-4D97-AF65-F5344CB8AC3E}">
        <p14:creationId xmlns:p14="http://schemas.microsoft.com/office/powerpoint/2010/main" val="5077034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Support - Purchasing</a:t>
            </a:r>
            <a:endParaRPr lang="en-US" dirty="0">
              <a:solidFill>
                <a:srgbClr val="FF0000"/>
              </a:solidFill>
            </a:endParaRPr>
          </a:p>
        </p:txBody>
      </p:sp>
      <p:sp>
        <p:nvSpPr>
          <p:cNvPr id="3" name="Content Placeholder 2"/>
          <p:cNvSpPr>
            <a:spLocks noGrp="1"/>
          </p:cNvSpPr>
          <p:nvPr>
            <p:ph sz="quarter" idx="1"/>
          </p:nvPr>
        </p:nvSpPr>
        <p:spPr>
          <a:xfrm>
            <a:off x="612648" y="1600199"/>
            <a:ext cx="8153400" cy="4825041"/>
          </a:xfrm>
        </p:spPr>
        <p:txBody>
          <a:bodyPr>
            <a:normAutofit fontScale="92500"/>
          </a:bodyPr>
          <a:lstStyle/>
          <a:p>
            <a:r>
              <a:rPr lang="en-US" dirty="0" smtClean="0"/>
              <a:t>Librarians use criteria for selection of library materials.</a:t>
            </a:r>
          </a:p>
          <a:p>
            <a:pPr marL="0" indent="0">
              <a:buNone/>
            </a:pPr>
            <a:r>
              <a:rPr lang="en-US" dirty="0" smtClean="0"/>
              <a:t>   - Are they appropriate for their students?</a:t>
            </a:r>
          </a:p>
          <a:p>
            <a:pPr marL="0" indent="0">
              <a:buNone/>
            </a:pPr>
            <a:r>
              <a:rPr lang="en-US" dirty="0"/>
              <a:t> </a:t>
            </a:r>
            <a:r>
              <a:rPr lang="en-US" dirty="0" smtClean="0"/>
              <a:t>  - Do they reflect the developmental, cultural, and </a:t>
            </a:r>
          </a:p>
          <a:p>
            <a:pPr marL="0" indent="0">
              <a:buNone/>
            </a:pPr>
            <a:r>
              <a:rPr lang="en-US" dirty="0"/>
              <a:t>	</a:t>
            </a:r>
            <a:r>
              <a:rPr lang="en-US" dirty="0" smtClean="0"/>
              <a:t>learning needs of the students?</a:t>
            </a:r>
          </a:p>
          <a:p>
            <a:pPr marL="0" indent="0">
              <a:buNone/>
            </a:pPr>
            <a:r>
              <a:rPr lang="en-US" dirty="0"/>
              <a:t> </a:t>
            </a:r>
            <a:r>
              <a:rPr lang="en-US" dirty="0" smtClean="0"/>
              <a:t>  - Do the items promote active and authentic </a:t>
            </a:r>
          </a:p>
          <a:p>
            <a:pPr marL="0" indent="0">
              <a:buNone/>
            </a:pPr>
            <a:r>
              <a:rPr lang="en-US" dirty="0"/>
              <a:t>	</a:t>
            </a:r>
            <a:r>
              <a:rPr lang="en-US" dirty="0" smtClean="0"/>
              <a:t>learning with a variety of formats and activities?</a:t>
            </a:r>
          </a:p>
          <a:p>
            <a:pPr marL="0" indent="0">
              <a:buNone/>
            </a:pPr>
            <a:r>
              <a:rPr lang="en-US" dirty="0" smtClean="0"/>
              <a:t>   - Do they support the curriculum and Common Core?</a:t>
            </a:r>
          </a:p>
          <a:p>
            <a:r>
              <a:rPr lang="en-US" dirty="0" smtClean="0"/>
              <a:t>Librarians must operate on a budget and purchase items to </a:t>
            </a:r>
            <a:r>
              <a:rPr lang="en-US" i="1" dirty="0" smtClean="0"/>
              <a:t>best</a:t>
            </a:r>
            <a:r>
              <a:rPr lang="en-US" dirty="0" smtClean="0"/>
              <a:t> support the curriculum.</a:t>
            </a:r>
          </a:p>
          <a:p>
            <a:endParaRPr lang="en-US" dirty="0"/>
          </a:p>
        </p:txBody>
      </p:sp>
    </p:spTree>
    <p:extLst>
      <p:ext uri="{BB962C8B-B14F-4D97-AF65-F5344CB8AC3E}">
        <p14:creationId xmlns:p14="http://schemas.microsoft.com/office/powerpoint/2010/main" val="12547344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Support - </a:t>
            </a:r>
            <a:r>
              <a:rPr lang="en-US" dirty="0"/>
              <a:t>T</a:t>
            </a:r>
            <a:r>
              <a:rPr lang="en-US" dirty="0" smtClean="0"/>
              <a:t>eachers</a:t>
            </a:r>
            <a:endParaRPr lang="en-US" dirty="0"/>
          </a:p>
        </p:txBody>
      </p:sp>
      <p:sp>
        <p:nvSpPr>
          <p:cNvPr id="3" name="Content Placeholder 2"/>
          <p:cNvSpPr>
            <a:spLocks noGrp="1"/>
          </p:cNvSpPr>
          <p:nvPr>
            <p:ph sz="quarter" idx="1"/>
          </p:nvPr>
        </p:nvSpPr>
        <p:spPr/>
        <p:txBody>
          <a:bodyPr/>
          <a:lstStyle/>
          <a:p>
            <a:r>
              <a:rPr lang="en-US" dirty="0" smtClean="0"/>
              <a:t>Use their knowledge to pull the appropriate materials a teacher may need to teach a topic.</a:t>
            </a:r>
          </a:p>
          <a:p>
            <a:pPr marL="0" indent="0">
              <a:buNone/>
            </a:pPr>
            <a:r>
              <a:rPr lang="en-US" dirty="0"/>
              <a:t> </a:t>
            </a:r>
            <a:r>
              <a:rPr lang="en-US" dirty="0" smtClean="0"/>
              <a:t>  - Books, eBooks, magazines, database resources, websites, audio/visual materials</a:t>
            </a:r>
          </a:p>
          <a:p>
            <a:pPr marL="0" indent="0">
              <a:buNone/>
            </a:pPr>
            <a:r>
              <a:rPr lang="en-US" dirty="0" smtClean="0"/>
              <a:t>   - Informational text</a:t>
            </a:r>
            <a:br>
              <a:rPr lang="en-US" dirty="0" smtClean="0"/>
            </a:br>
            <a:r>
              <a:rPr lang="en-US" dirty="0" smtClean="0"/>
              <a:t>   - Materials to support the Common Core</a:t>
            </a:r>
            <a:endParaRPr lang="en-US" dirty="0"/>
          </a:p>
        </p:txBody>
      </p:sp>
    </p:spTree>
    <p:extLst>
      <p:ext uri="{BB962C8B-B14F-4D97-AF65-F5344CB8AC3E}">
        <p14:creationId xmlns:p14="http://schemas.microsoft.com/office/powerpoint/2010/main" val="269873975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Support - Curriculum</a:t>
            </a:r>
            <a:endParaRPr lang="en-US" dirty="0"/>
          </a:p>
        </p:txBody>
      </p:sp>
      <p:sp>
        <p:nvSpPr>
          <p:cNvPr id="3" name="Content Placeholder 2"/>
          <p:cNvSpPr>
            <a:spLocks noGrp="1"/>
          </p:cNvSpPr>
          <p:nvPr>
            <p:ph sz="quarter" idx="1"/>
          </p:nvPr>
        </p:nvSpPr>
        <p:spPr>
          <a:xfrm>
            <a:off x="612648" y="1600199"/>
            <a:ext cx="8153400" cy="4978585"/>
          </a:xfrm>
        </p:spPr>
        <p:txBody>
          <a:bodyPr>
            <a:normAutofit lnSpcReduction="10000"/>
          </a:bodyPr>
          <a:lstStyle/>
          <a:p>
            <a:r>
              <a:rPr lang="en-US" dirty="0" smtClean="0"/>
              <a:t>Librarians have their own curriculum and skills that they teach.</a:t>
            </a:r>
          </a:p>
          <a:p>
            <a:pPr marL="0" indent="0">
              <a:buNone/>
            </a:pPr>
            <a:r>
              <a:rPr lang="en-US" dirty="0" smtClean="0"/>
              <a:t>   - Project-based learning/inquiry</a:t>
            </a:r>
          </a:p>
          <a:p>
            <a:pPr marL="0" indent="0">
              <a:buNone/>
            </a:pPr>
            <a:r>
              <a:rPr lang="en-US" dirty="0"/>
              <a:t> </a:t>
            </a:r>
            <a:r>
              <a:rPr lang="en-US" dirty="0" smtClean="0"/>
              <a:t>  - Big Six/Super Three</a:t>
            </a:r>
          </a:p>
          <a:p>
            <a:pPr marL="0" indent="0">
              <a:buNone/>
            </a:pPr>
            <a:r>
              <a:rPr lang="en-US" dirty="0"/>
              <a:t> </a:t>
            </a:r>
            <a:r>
              <a:rPr lang="en-US" dirty="0" smtClean="0"/>
              <a:t>  - AASL and the Common Core Crosswalk</a:t>
            </a:r>
          </a:p>
          <a:p>
            <a:r>
              <a:rPr lang="en-US" dirty="0" smtClean="0"/>
              <a:t>Can help teach students</a:t>
            </a:r>
          </a:p>
          <a:p>
            <a:pPr marL="0" indent="0">
              <a:buNone/>
            </a:pPr>
            <a:r>
              <a:rPr lang="en-US" dirty="0"/>
              <a:t> </a:t>
            </a:r>
            <a:r>
              <a:rPr lang="en-US" dirty="0" smtClean="0"/>
              <a:t>  - Research skills</a:t>
            </a:r>
          </a:p>
          <a:p>
            <a:pPr marL="0" indent="0">
              <a:buNone/>
            </a:pPr>
            <a:r>
              <a:rPr lang="en-US" dirty="0" smtClean="0"/>
              <a:t>   - Website evaluation and information literacy</a:t>
            </a:r>
            <a:br>
              <a:rPr lang="en-US" dirty="0" smtClean="0"/>
            </a:br>
            <a:r>
              <a:rPr lang="en-US" dirty="0" smtClean="0"/>
              <a:t>   - Content-area standards</a:t>
            </a:r>
          </a:p>
          <a:p>
            <a:pPr marL="0" indent="0">
              <a:buNone/>
            </a:pPr>
            <a:r>
              <a:rPr lang="en-US" dirty="0"/>
              <a:t> </a:t>
            </a:r>
            <a:r>
              <a:rPr lang="en-US" dirty="0" smtClean="0"/>
              <a:t>  - Lifelong love of reading</a:t>
            </a:r>
            <a:endParaRPr lang="en-US" dirty="0"/>
          </a:p>
        </p:txBody>
      </p:sp>
    </p:spTree>
    <p:extLst>
      <p:ext uri="{BB962C8B-B14F-4D97-AF65-F5344CB8AC3E}">
        <p14:creationId xmlns:p14="http://schemas.microsoft.com/office/powerpoint/2010/main" val="246360878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2964</TotalTime>
  <Words>3055</Words>
  <Application>Microsoft Macintosh PowerPoint</Application>
  <PresentationFormat>On-screen Show (4:3)</PresentationFormat>
  <Paragraphs>286</Paragraphs>
  <Slides>43</Slides>
  <Notes>5</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Median</vt:lpstr>
      <vt:lpstr>How Strong school library media programs benefit principals, teachers, and students</vt:lpstr>
      <vt:lpstr>Most Popular Librarian Roles</vt:lpstr>
      <vt:lpstr>Reading Motivator</vt:lpstr>
      <vt:lpstr>Reading Motivator</vt:lpstr>
      <vt:lpstr>Reading Motivator</vt:lpstr>
      <vt:lpstr>Administrator Quote</vt:lpstr>
      <vt:lpstr>Instructional Support - Purchasing</vt:lpstr>
      <vt:lpstr>Instructional Support - Teachers</vt:lpstr>
      <vt:lpstr>Instructional Support - Curriculum</vt:lpstr>
      <vt:lpstr>AASL Common Core Crosswalk</vt:lpstr>
      <vt:lpstr>AASL Common Core Crosswalk</vt:lpstr>
      <vt:lpstr>Teacher Quotes</vt:lpstr>
      <vt:lpstr>Value to Teachers of Collaboration with Librarian</vt:lpstr>
      <vt:lpstr>Collaboration with teachers</vt:lpstr>
      <vt:lpstr>Fixed, Flexible, or Hybrid</vt:lpstr>
      <vt:lpstr>Teacher Quote</vt:lpstr>
      <vt:lpstr>Based on research, What staff position IMPROVES reading skills in students of all ages?</vt:lpstr>
      <vt:lpstr>Certified Librarians</vt:lpstr>
      <vt:lpstr>State of Tennessee Minimum Requirements</vt:lpstr>
      <vt:lpstr>Parent Volunteers or Library Aides Don’t</vt:lpstr>
      <vt:lpstr>Teacher and Co-Teacher: Technology</vt:lpstr>
      <vt:lpstr>Manager of Instructional Resources</vt:lpstr>
      <vt:lpstr>Professional Development Provider</vt:lpstr>
      <vt:lpstr>Librarians As Leaders</vt:lpstr>
      <vt:lpstr>Leadership Role</vt:lpstr>
      <vt:lpstr>Leadership Role</vt:lpstr>
      <vt:lpstr>Research</vt:lpstr>
      <vt:lpstr>Studies focusing on </vt:lpstr>
      <vt:lpstr>Research has consistently demonstrated that…</vt:lpstr>
      <vt:lpstr>A successful library media program is made up of</vt:lpstr>
      <vt:lpstr>Factors that contribute</vt:lpstr>
      <vt:lpstr>PowerPoint Presentation</vt:lpstr>
      <vt:lpstr>Quote</vt:lpstr>
      <vt:lpstr>Students—What It’s All About</vt:lpstr>
      <vt:lpstr>In fact…</vt:lpstr>
      <vt:lpstr>Why Do I Love My Library?</vt:lpstr>
      <vt:lpstr>What’s in it for me?</vt:lpstr>
      <vt:lpstr>PowerPoint Presentation</vt:lpstr>
      <vt:lpstr>Presentation Created by</vt:lpstr>
      <vt:lpstr>REFERENCES</vt:lpstr>
      <vt:lpstr>References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Minner</dc:creator>
  <cp:lastModifiedBy>Shannon Minner</cp:lastModifiedBy>
  <cp:revision>146</cp:revision>
  <cp:lastPrinted>2013-12-06T21:22:09Z</cp:lastPrinted>
  <dcterms:created xsi:type="dcterms:W3CDTF">2013-11-18T19:35:51Z</dcterms:created>
  <dcterms:modified xsi:type="dcterms:W3CDTF">2013-12-18T19:57:06Z</dcterms:modified>
</cp:coreProperties>
</file>